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57" r:id="rId4"/>
    <p:sldId id="297" r:id="rId5"/>
    <p:sldId id="259"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303" r:id="rId29"/>
    <p:sldId id="289" r:id="rId30"/>
    <p:sldId id="290" r:id="rId31"/>
    <p:sldId id="291" r:id="rId32"/>
    <p:sldId id="292" r:id="rId33"/>
    <p:sldId id="293" r:id="rId34"/>
    <p:sldId id="294" r:id="rId35"/>
    <p:sldId id="295" r:id="rId36"/>
    <p:sldId id="296" r:id="rId37"/>
    <p:sldId id="298" r:id="rId38"/>
    <p:sldId id="299" r:id="rId39"/>
    <p:sldId id="300" r:id="rId40"/>
    <p:sldId id="301" r:id="rId41"/>
    <p:sldId id="311" r:id="rId42"/>
    <p:sldId id="312" r:id="rId43"/>
    <p:sldId id="313" r:id="rId44"/>
    <p:sldId id="314" r:id="rId45"/>
    <p:sldId id="315" r:id="rId46"/>
    <p:sldId id="316" r:id="rId47"/>
    <p:sldId id="332" r:id="rId48"/>
    <p:sldId id="331" r:id="rId49"/>
    <p:sldId id="333"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4" r:id="rId65"/>
    <p:sldId id="354" r:id="rId66"/>
    <p:sldId id="356" r:id="rId67"/>
    <p:sldId id="355" r:id="rId68"/>
    <p:sldId id="357"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51" r:id="rId83"/>
    <p:sldId id="352" r:id="rId84"/>
    <p:sldId id="348" r:id="rId85"/>
    <p:sldId id="349" r:id="rId86"/>
    <p:sldId id="350" r:id="rId87"/>
    <p:sldId id="353" r:id="rId88"/>
    <p:sldId id="265" r:id="rId89"/>
  </p:sldIdLst>
  <p:sldSz cx="18288000" cy="10287000"/>
  <p:notesSz cx="6858000" cy="9144000"/>
  <p:embeddedFontLst>
    <p:embeddedFont>
      <p:font typeface="Autograph" panose="020B0604020202020204" charset="-79"/>
      <p:regular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jpe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8.sv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8.sv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8.sv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18.sv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18.sv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png"/><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18.svg"/><Relationship Id="rId9"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18.sv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8.sv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8.sv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18.sv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18.sv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18.sv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sv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18.sv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8.sv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18.sv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18.sv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18.sv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8.svg"/></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8.sv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8.sv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8.sv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8.svg"/></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7.png"/><Relationship Id="rId7" Type="http://schemas.openxmlformats.org/officeDocument/2006/relationships/image" Target="../media/image1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8.svg"/></Relationships>
</file>

<file path=ppt/slides/_rels/slide6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7.png"/><Relationship Id="rId7"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8.sv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8.sv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8.sv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8.svg"/></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8.svg"/></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6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8.svg"/></Relationships>
</file>

<file path=ppt/slides/_rels/slide7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8.svg"/></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8.svg"/></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8.svg"/></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svg"/></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8.svg"/></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8.svg"/></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8.svg"/></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8.svg"/></Relationships>
</file>

<file path=ppt/slides/_rels/slide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18.svg"/></Relationships>
</file>

<file path=ppt/slides/_rels/slide8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sp>
      <p:sp>
        <p:nvSpPr>
          <p:cNvPr id="3" name="Freeform 3"/>
          <p:cNvSpPr/>
          <p:nvPr/>
        </p:nvSpPr>
        <p:spPr>
          <a:xfrm>
            <a:off x="1279494" y="1477212"/>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3"/>
            <a:stretch>
              <a:fillRect/>
            </a:stretch>
          </a:blipFill>
        </p:spPr>
      </p:sp>
      <p:sp>
        <p:nvSpPr>
          <p:cNvPr id="4" name="Freeform 4"/>
          <p:cNvSpPr/>
          <p:nvPr/>
        </p:nvSpPr>
        <p:spPr>
          <a:xfrm rot="-715413">
            <a:off x="2342259" y="336783"/>
            <a:ext cx="2375894" cy="2280858"/>
          </a:xfrm>
          <a:custGeom>
            <a:avLst/>
            <a:gdLst/>
            <a:ahLst/>
            <a:cxnLst/>
            <a:rect l="l" t="t" r="r" b="b"/>
            <a:pathLst>
              <a:path w="2375894" h="2280858">
                <a:moveTo>
                  <a:pt x="0" y="0"/>
                </a:moveTo>
                <a:lnTo>
                  <a:pt x="2375893" y="0"/>
                </a:lnTo>
                <a:lnTo>
                  <a:pt x="2375893" y="2280858"/>
                </a:lnTo>
                <a:lnTo>
                  <a:pt x="0" y="2280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579556" y="8201622"/>
            <a:ext cx="813193" cy="813193"/>
          </a:xfrm>
          <a:custGeom>
            <a:avLst/>
            <a:gdLst/>
            <a:ahLst/>
            <a:cxnLst/>
            <a:rect l="l" t="t" r="r" b="b"/>
            <a:pathLst>
              <a:path w="813193" h="813193">
                <a:moveTo>
                  <a:pt x="0" y="0"/>
                </a:moveTo>
                <a:lnTo>
                  <a:pt x="813193" y="0"/>
                </a:lnTo>
                <a:lnTo>
                  <a:pt x="813193" y="813193"/>
                </a:lnTo>
                <a:lnTo>
                  <a:pt x="0" y="8131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852402" y="1678786"/>
            <a:ext cx="2406898" cy="2319374"/>
          </a:xfrm>
          <a:custGeom>
            <a:avLst/>
            <a:gdLst/>
            <a:ahLst/>
            <a:cxnLst/>
            <a:rect l="l" t="t" r="r" b="b"/>
            <a:pathLst>
              <a:path w="2406898" h="2319374">
                <a:moveTo>
                  <a:pt x="0" y="0"/>
                </a:moveTo>
                <a:lnTo>
                  <a:pt x="2406898" y="0"/>
                </a:lnTo>
                <a:lnTo>
                  <a:pt x="2406898" y="2319374"/>
                </a:lnTo>
                <a:lnTo>
                  <a:pt x="0" y="23193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35442" y="5521524"/>
            <a:ext cx="3719618" cy="4114800"/>
          </a:xfrm>
          <a:custGeom>
            <a:avLst/>
            <a:gdLst/>
            <a:ahLst/>
            <a:cxnLst/>
            <a:rect l="l" t="t" r="r" b="b"/>
            <a:pathLst>
              <a:path w="3719618" h="4114800">
                <a:moveTo>
                  <a:pt x="0" y="0"/>
                </a:moveTo>
                <a:lnTo>
                  <a:pt x="3719619" y="0"/>
                </a:lnTo>
                <a:lnTo>
                  <a:pt x="371961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5013428" y="6989057"/>
            <a:ext cx="8261144" cy="679875"/>
          </a:xfrm>
          <a:prstGeom prst="rect">
            <a:avLst/>
          </a:prstGeom>
        </p:spPr>
        <p:txBody>
          <a:bodyPr lIns="0" tIns="0" rIns="0" bIns="0" rtlCol="0" anchor="t">
            <a:spAutoFit/>
          </a:bodyPr>
          <a:lstStyle/>
          <a:p>
            <a:pPr marL="0" lvl="0" indent="0" algn="ctr">
              <a:lnSpc>
                <a:spcPts val="5482"/>
              </a:lnSpc>
              <a:spcBef>
                <a:spcPct val="0"/>
              </a:spcBef>
            </a:pPr>
            <a:r>
              <a:rPr lang="en-US" sz="3654" spc="109" dirty="0">
                <a:solidFill>
                  <a:srgbClr val="3F3E3A"/>
                </a:solidFill>
                <a:latin typeface="Autograph"/>
                <a:ea typeface="Autograph"/>
                <a:cs typeface="Autograph"/>
                <a:sym typeface="Autograph"/>
              </a:rPr>
              <a:t>Presented by : Tanaya </a:t>
            </a:r>
            <a:r>
              <a:rPr lang="en-US" sz="3654" spc="109" dirty="0" err="1">
                <a:solidFill>
                  <a:srgbClr val="3F3E3A"/>
                </a:solidFill>
                <a:latin typeface="Autograph"/>
                <a:ea typeface="Autograph"/>
                <a:cs typeface="Autograph"/>
                <a:sym typeface="Autograph"/>
              </a:rPr>
              <a:t>Narvekar</a:t>
            </a:r>
            <a:endParaRPr lang="en-US" sz="3654" spc="109" dirty="0">
              <a:solidFill>
                <a:srgbClr val="3F3E3A"/>
              </a:solidFill>
              <a:latin typeface="Autograph"/>
              <a:ea typeface="Autograph"/>
              <a:cs typeface="Autograph"/>
              <a:sym typeface="Autograph"/>
            </a:endParaRPr>
          </a:p>
        </p:txBody>
      </p:sp>
      <p:sp>
        <p:nvSpPr>
          <p:cNvPr id="10" name="TextBox 10"/>
          <p:cNvSpPr txBox="1"/>
          <p:nvPr/>
        </p:nvSpPr>
        <p:spPr>
          <a:xfrm>
            <a:off x="3352800" y="3372421"/>
            <a:ext cx="11227589" cy="2619331"/>
          </a:xfrm>
          <a:prstGeom prst="rect">
            <a:avLst/>
          </a:prstGeom>
        </p:spPr>
        <p:txBody>
          <a:bodyPr lIns="0" tIns="0" rIns="0" bIns="0" rtlCol="0" anchor="t">
            <a:spAutoFit/>
          </a:bodyPr>
          <a:lstStyle/>
          <a:p>
            <a:pPr marL="0" lvl="0" indent="0" algn="ctr">
              <a:lnSpc>
                <a:spcPts val="20009"/>
              </a:lnSpc>
              <a:spcBef>
                <a:spcPct val="0"/>
              </a:spcBef>
            </a:pPr>
            <a:r>
              <a:rPr lang="en-US" sz="16674" spc="500" dirty="0">
                <a:solidFill>
                  <a:srgbClr val="000000"/>
                </a:solidFill>
                <a:latin typeface="Autograph"/>
                <a:ea typeface="Autograph"/>
                <a:cs typeface="Autograph"/>
                <a:sym typeface="Autograph"/>
              </a:rPr>
              <a:t>POWER BI</a:t>
            </a:r>
          </a:p>
        </p:txBody>
      </p:sp>
      <p:pic>
        <p:nvPicPr>
          <p:cNvPr id="12" name="Picture 11">
            <a:extLst>
              <a:ext uri="{FF2B5EF4-FFF2-40B4-BE49-F238E27FC236}">
                <a16:creationId xmlns:a16="http://schemas.microsoft.com/office/drawing/2014/main" id="{9CB2E716-C88C-11FC-3C99-B6E968DCB822}"/>
              </a:ext>
            </a:extLst>
          </p:cNvPr>
          <p:cNvPicPr>
            <a:picLocks noChangeAspect="1"/>
          </p:cNvPicPr>
          <p:nvPr/>
        </p:nvPicPr>
        <p:blipFill>
          <a:blip r:embed="rId12"/>
          <a:stretch>
            <a:fillRect/>
          </a:stretch>
        </p:blipFill>
        <p:spPr>
          <a:xfrm>
            <a:off x="14608944" y="4986735"/>
            <a:ext cx="1873902" cy="27020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14ED-2E67-6232-3500-A7BC200E20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05E5397-B23C-0BD4-77E4-94512A7E4F0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A3AFCFB6-0F66-0BD6-25D1-2CCEED53E5D0}"/>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428470F1-BFEE-1B0F-F91B-C036180D20DF}"/>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BC6F5C5B-B3A5-9960-D8E5-68526A147527}"/>
              </a:ext>
            </a:extLst>
          </p:cNvPr>
          <p:cNvSpPr txBox="1"/>
          <p:nvPr/>
        </p:nvSpPr>
        <p:spPr>
          <a:xfrm>
            <a:off x="1828800" y="1861397"/>
            <a:ext cx="6400800" cy="6740307"/>
          </a:xfrm>
          <a:prstGeom prst="rect">
            <a:avLst/>
          </a:prstGeom>
          <a:noFill/>
        </p:spPr>
        <p:txBody>
          <a:bodyPr wrap="square">
            <a:spAutoFit/>
          </a:bodyPr>
          <a:lstStyle/>
          <a:p>
            <a:pPr algn="just">
              <a:buFont typeface="Wingdings" panose="05000000000000000000" pitchFamily="2" charset="2"/>
              <a:buChar char="Ø"/>
            </a:pPr>
            <a:r>
              <a:rPr lang="en-IN" sz="2400" b="1" dirty="0">
                <a:solidFill>
                  <a:schemeClr val="tx1"/>
                </a:solidFill>
              </a:rPr>
              <a:t>REFRESH PREVIEW</a:t>
            </a:r>
          </a:p>
          <a:p>
            <a:pPr algn="just"/>
            <a:endParaRPr lang="en-IN" sz="2400" b="1" dirty="0">
              <a:solidFill>
                <a:schemeClr val="tx1"/>
              </a:solidFill>
            </a:endParaRPr>
          </a:p>
          <a:p>
            <a:pPr marL="342900" indent="-342900" algn="just">
              <a:buFont typeface="Arial" panose="020B0604020202020204" pitchFamily="34" charset="0"/>
              <a:buChar char="•"/>
            </a:pPr>
            <a:r>
              <a:rPr lang="en-IN" sz="2400" dirty="0">
                <a:solidFill>
                  <a:schemeClr val="tx1"/>
                </a:solidFill>
              </a:rPr>
              <a:t>REFRESH PREVIEW : REFRESH THE PREVIEW   RESULTS FOR THIS QUERY.</a:t>
            </a:r>
          </a:p>
          <a:p>
            <a:pPr marL="342900" indent="-342900" algn="just">
              <a:buFont typeface="Arial" panose="020B0604020202020204" pitchFamily="34" charset="0"/>
              <a:buChar char="•"/>
            </a:pPr>
            <a:r>
              <a:rPr lang="en-IN" sz="2400" dirty="0">
                <a:solidFill>
                  <a:schemeClr val="tx1"/>
                </a:solidFill>
              </a:rPr>
              <a:t>REFRESH ALL : REFRESH THE PREVIEW RESULTS FOR ALL QUERIES.</a:t>
            </a:r>
          </a:p>
          <a:p>
            <a:pPr marL="342900" indent="-342900" algn="just">
              <a:buFont typeface="Arial" panose="020B0604020202020204" pitchFamily="34" charset="0"/>
              <a:buChar char="•"/>
            </a:pPr>
            <a:r>
              <a:rPr lang="en-IN" sz="2400" dirty="0">
                <a:solidFill>
                  <a:schemeClr val="tx1"/>
                </a:solidFill>
              </a:rPr>
              <a:t>CANCLE REFRESH : CANCLE THE REFRESHING OF THE QUERY.</a:t>
            </a:r>
          </a:p>
          <a:p>
            <a:pPr algn="just"/>
            <a:endParaRPr lang="en-IN" sz="2400" dirty="0"/>
          </a:p>
          <a:p>
            <a:pPr algn="just">
              <a:buFont typeface="Wingdings" panose="05000000000000000000" pitchFamily="2" charset="2"/>
              <a:buChar char="§"/>
            </a:pPr>
            <a:endParaRPr lang="en-IN" sz="2400" dirty="0">
              <a:solidFill>
                <a:schemeClr val="tx1"/>
              </a:solidFill>
            </a:endParaRPr>
          </a:p>
          <a:p>
            <a:pPr algn="just">
              <a:buFont typeface="Wingdings" panose="05000000000000000000" pitchFamily="2" charset="2"/>
              <a:buChar char="§"/>
            </a:pPr>
            <a:endParaRPr lang="en-IN" sz="2400" dirty="0"/>
          </a:p>
          <a:p>
            <a:pPr algn="just"/>
            <a:endParaRPr lang="en-IN" sz="2400" dirty="0">
              <a:solidFill>
                <a:schemeClr val="tx1"/>
              </a:solidFill>
            </a:endParaRPr>
          </a:p>
          <a:p>
            <a:pPr marL="0" indent="0" algn="just">
              <a:buNone/>
            </a:pPr>
            <a:endParaRPr lang="en-IN" sz="2400" dirty="0">
              <a:solidFill>
                <a:schemeClr val="tx1"/>
              </a:solidFill>
            </a:endParaRPr>
          </a:p>
          <a:p>
            <a:pPr algn="just">
              <a:buFont typeface="Wingdings" panose="05000000000000000000" pitchFamily="2" charset="2"/>
              <a:buChar char="Ø"/>
            </a:pPr>
            <a:r>
              <a:rPr lang="en-IN" sz="2400" b="1" dirty="0">
                <a:solidFill>
                  <a:schemeClr val="tx1"/>
                </a:solidFill>
              </a:rPr>
              <a:t>PROPERTIES</a:t>
            </a:r>
          </a:p>
          <a:p>
            <a:pPr algn="just"/>
            <a:endParaRPr lang="en-IN" sz="2400" b="1" dirty="0">
              <a:solidFill>
                <a:schemeClr val="tx1"/>
              </a:solidFill>
            </a:endParaRPr>
          </a:p>
          <a:p>
            <a:pPr marL="342900" indent="-342900" algn="just">
              <a:buFont typeface="Arial" panose="020B0604020202020204" pitchFamily="34" charset="0"/>
              <a:buChar char="•"/>
            </a:pPr>
            <a:r>
              <a:rPr lang="en-IN" sz="2400" dirty="0">
                <a:solidFill>
                  <a:schemeClr val="tx1"/>
                </a:solidFill>
              </a:rPr>
              <a:t>IT IS ALLOWS YOU TO RENAME A QUERY AND OPTIONALLY ADD A DESCRIPTION TO IT.</a:t>
            </a: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EED6082-FB14-F62D-A315-8E9A8C584CB0}"/>
              </a:ext>
            </a:extLst>
          </p:cNvPr>
          <p:cNvPicPr>
            <a:picLocks noChangeAspect="1"/>
          </p:cNvPicPr>
          <p:nvPr/>
        </p:nvPicPr>
        <p:blipFill>
          <a:blip r:embed="rId5"/>
          <a:stretch>
            <a:fillRect/>
          </a:stretch>
        </p:blipFill>
        <p:spPr>
          <a:xfrm>
            <a:off x="9296400" y="1409700"/>
            <a:ext cx="4395015" cy="304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DD3F0CC-B913-2CF7-A1C6-37B80F2E6112}"/>
              </a:ext>
            </a:extLst>
          </p:cNvPr>
          <p:cNvPicPr>
            <a:picLocks noChangeAspect="1"/>
          </p:cNvPicPr>
          <p:nvPr/>
        </p:nvPicPr>
        <p:blipFill>
          <a:blip r:embed="rId6"/>
          <a:stretch>
            <a:fillRect/>
          </a:stretch>
        </p:blipFill>
        <p:spPr>
          <a:xfrm>
            <a:off x="9525000" y="5831100"/>
            <a:ext cx="4724400" cy="396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073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5F3E6-6BA4-D163-CE4B-4609F863CA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C524DC-8F35-AE04-4998-D7D39EB7ED6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158C8B5A-1F25-998C-191A-607558623F2E}"/>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6FE36217-591B-1BD1-84A2-08BB7669A5E9}"/>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B0A2C500-4839-D868-1ACB-BDB3436E3E06}"/>
              </a:ext>
            </a:extLst>
          </p:cNvPr>
          <p:cNvSpPr txBox="1"/>
          <p:nvPr/>
        </p:nvSpPr>
        <p:spPr>
          <a:xfrm>
            <a:off x="2113404" y="988051"/>
            <a:ext cx="13030200" cy="3416320"/>
          </a:xfrm>
          <a:prstGeom prst="rect">
            <a:avLst/>
          </a:prstGeom>
          <a:noFill/>
        </p:spPr>
        <p:txBody>
          <a:bodyPr wrap="square">
            <a:spAutoFit/>
          </a:bodyPr>
          <a:lstStyle/>
          <a:p>
            <a:pPr>
              <a:buFont typeface="Wingdings" panose="05000000000000000000" pitchFamily="2" charset="2"/>
              <a:buChar char="Ø"/>
            </a:pPr>
            <a:r>
              <a:rPr lang="en-IN" sz="2400" b="1" dirty="0">
                <a:solidFill>
                  <a:schemeClr val="tx1"/>
                </a:solidFill>
              </a:rPr>
              <a:t> ADVANCED EDITOR</a:t>
            </a:r>
          </a:p>
          <a:p>
            <a:endParaRPr lang="en-IN" sz="2400" b="1" dirty="0">
              <a:solidFill>
                <a:schemeClr val="tx1"/>
              </a:solidFill>
            </a:endParaRPr>
          </a:p>
          <a:p>
            <a:pPr marL="342900" indent="-342900">
              <a:lnSpc>
                <a:spcPct val="150000"/>
              </a:lnSpc>
              <a:buFont typeface="Arial" panose="020B0604020202020204" pitchFamily="34" charset="0"/>
              <a:buChar char="•"/>
            </a:pPr>
            <a:r>
              <a:rPr lang="en-IN" sz="2400" dirty="0">
                <a:solidFill>
                  <a:schemeClr val="tx1"/>
                </a:solidFill>
              </a:rPr>
              <a:t>IT LET YOU VIEW AND EDIT THE FULL M CODE BEHIND A QUERY</a:t>
            </a:r>
          </a:p>
          <a:p>
            <a:pPr marL="342900" indent="-342900">
              <a:lnSpc>
                <a:spcPct val="150000"/>
              </a:lnSpc>
              <a:buFont typeface="Arial" panose="020B0604020202020204" pitchFamily="34" charset="0"/>
              <a:buChar char="•"/>
            </a:pPr>
            <a:r>
              <a:rPr lang="en-IN" sz="2400" dirty="0">
                <a:solidFill>
                  <a:schemeClr val="tx1"/>
                </a:solidFill>
              </a:rPr>
              <a:t>M QUERY STANDS FOR MASHUP QUERY WHICH IS FUNCTIONAL LANGUAGE BEHIND POWER QUERY.</a:t>
            </a:r>
          </a:p>
          <a:p>
            <a:pPr marL="342900" indent="-342900">
              <a:lnSpc>
                <a:spcPct val="150000"/>
              </a:lnSpc>
              <a:buFont typeface="Arial" panose="020B0604020202020204" pitchFamily="34" charset="0"/>
              <a:buChar char="•"/>
            </a:pPr>
            <a:r>
              <a:rPr lang="en-IN" sz="2400" dirty="0">
                <a:solidFill>
                  <a:schemeClr val="tx1"/>
                </a:solidFill>
              </a:rPr>
              <a:t>EVERY TRANSFORMATION YOU APPLY IN THE POWER UI IS TRANSLATED INTO M CODE , WHICH DEFINES STEP-BY-STEP HOW YOUR DATA IS LOADED , TRANSFORMED AND PREPARED.</a:t>
            </a: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FC6ECAA-2098-76AB-DF10-756935BAAEC8}"/>
              </a:ext>
            </a:extLst>
          </p:cNvPr>
          <p:cNvPicPr>
            <a:picLocks noChangeAspect="1"/>
          </p:cNvPicPr>
          <p:nvPr/>
        </p:nvPicPr>
        <p:blipFill>
          <a:blip r:embed="rId5"/>
          <a:stretch>
            <a:fillRect/>
          </a:stretch>
        </p:blipFill>
        <p:spPr>
          <a:xfrm>
            <a:off x="4876800" y="4779991"/>
            <a:ext cx="7503408" cy="49543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26653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2BF93-085B-6AF3-C4C7-C7C0B8251C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653B8D-1ED5-E0F8-30BC-ADA73FF3BC3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53BB54BD-A355-2BDB-4ED3-6C36424381D8}"/>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8F32EA5C-49BF-BE33-0956-0A2D582F9C8E}"/>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C280D3E1-29DB-2A29-1DDF-A13E673EB156}"/>
              </a:ext>
            </a:extLst>
          </p:cNvPr>
          <p:cNvSpPr txBox="1"/>
          <p:nvPr/>
        </p:nvSpPr>
        <p:spPr>
          <a:xfrm>
            <a:off x="1828800" y="1861397"/>
            <a:ext cx="6248400" cy="7848302"/>
          </a:xfrm>
          <a:prstGeom prst="rect">
            <a:avLst/>
          </a:prstGeom>
          <a:noFill/>
        </p:spPr>
        <p:txBody>
          <a:bodyPr wrap="square">
            <a:spAutoFit/>
          </a:bodyPr>
          <a:lstStyle/>
          <a:p>
            <a:pPr>
              <a:buFont typeface="Wingdings" panose="05000000000000000000" pitchFamily="2" charset="2"/>
              <a:buChar char="Ø"/>
            </a:pPr>
            <a:r>
              <a:rPr lang="en-IN" sz="2400" b="1" dirty="0">
                <a:solidFill>
                  <a:schemeClr val="tx1"/>
                </a:solidFill>
              </a:rPr>
              <a:t>MANAGE</a:t>
            </a:r>
          </a:p>
          <a:p>
            <a:endParaRPr lang="en-IN" sz="2400" b="1" dirty="0">
              <a:solidFill>
                <a:schemeClr val="tx1"/>
              </a:solidFill>
            </a:endParaRPr>
          </a:p>
          <a:p>
            <a:pPr marL="342900" indent="-342900" algn="just">
              <a:buFont typeface="Arial" panose="020B0604020202020204" pitchFamily="34" charset="0"/>
              <a:buChar char="•"/>
            </a:pPr>
            <a:r>
              <a:rPr lang="en-IN" sz="2400" b="1" dirty="0">
                <a:solidFill>
                  <a:schemeClr val="tx1"/>
                </a:solidFill>
              </a:rPr>
              <a:t>DELETE :</a:t>
            </a:r>
            <a:r>
              <a:rPr lang="en-IN" sz="2400" dirty="0">
                <a:solidFill>
                  <a:schemeClr val="tx1"/>
                </a:solidFill>
              </a:rPr>
              <a:t> REMOVES THE SELECTED QUERY FROM YOUR QUERIES PANE.</a:t>
            </a:r>
          </a:p>
          <a:p>
            <a:pPr marL="342900" indent="-342900" algn="just">
              <a:buFont typeface="Arial" panose="020B0604020202020204" pitchFamily="34" charset="0"/>
              <a:buChar char="•"/>
            </a:pPr>
            <a:r>
              <a:rPr lang="en-IN" sz="2400" b="1" dirty="0">
                <a:solidFill>
                  <a:schemeClr val="tx1"/>
                </a:solidFill>
              </a:rPr>
              <a:t>DUPLICATE : </a:t>
            </a:r>
            <a:r>
              <a:rPr lang="en-IN" sz="2400" dirty="0">
                <a:solidFill>
                  <a:schemeClr val="tx1"/>
                </a:solidFill>
              </a:rPr>
              <a:t>CREATES THE COPY OF THE SELECTED QUERY.</a:t>
            </a:r>
          </a:p>
          <a:p>
            <a:pPr marL="342900" indent="-342900" algn="just">
              <a:buFont typeface="Arial" panose="020B0604020202020204" pitchFamily="34" charset="0"/>
              <a:buChar char="•"/>
            </a:pPr>
            <a:r>
              <a:rPr lang="en-IN" sz="2400" b="1" dirty="0">
                <a:solidFill>
                  <a:schemeClr val="tx1"/>
                </a:solidFill>
              </a:rPr>
              <a:t>REFERENCE :</a:t>
            </a:r>
            <a:r>
              <a:rPr lang="en-IN" sz="2400" dirty="0">
                <a:solidFill>
                  <a:schemeClr val="tx1"/>
                </a:solidFill>
              </a:rPr>
              <a:t> CREATES A NEW QUERY THAT REFERS TO THE RESULT OF THE SELECTED QUERY.</a:t>
            </a:r>
          </a:p>
          <a:p>
            <a:pPr algn="just"/>
            <a:endParaRPr lang="en-IN" sz="2400" dirty="0">
              <a:solidFill>
                <a:schemeClr val="tx1"/>
              </a:solidFill>
            </a:endParaRPr>
          </a:p>
          <a:p>
            <a:pPr algn="just"/>
            <a:endParaRPr lang="en-IN" sz="2400" dirty="0"/>
          </a:p>
          <a:p>
            <a:pPr algn="just"/>
            <a:endParaRPr lang="en-IN" sz="2400" dirty="0">
              <a:solidFill>
                <a:schemeClr val="tx1"/>
              </a:solidFill>
            </a:endParaRPr>
          </a:p>
          <a:p>
            <a:pPr algn="just">
              <a:buFont typeface="Wingdings" panose="05000000000000000000" pitchFamily="2" charset="2"/>
              <a:buChar char="Ø"/>
            </a:pPr>
            <a:r>
              <a:rPr lang="en-IN" sz="2400" b="1" dirty="0">
                <a:solidFill>
                  <a:schemeClr val="tx1"/>
                </a:solidFill>
              </a:rPr>
              <a:t>CHOOSE COLUMNS </a:t>
            </a:r>
          </a:p>
          <a:p>
            <a:pPr algn="just"/>
            <a:endParaRPr lang="en-IN" sz="2400" b="1" dirty="0">
              <a:solidFill>
                <a:schemeClr val="tx1"/>
              </a:solidFill>
            </a:endParaRPr>
          </a:p>
          <a:p>
            <a:pPr marL="342900" indent="-342900" algn="just">
              <a:buFont typeface="Arial" panose="020B0604020202020204" pitchFamily="34" charset="0"/>
              <a:buChar char="•"/>
            </a:pPr>
            <a:r>
              <a:rPr lang="en-IN" sz="2400" b="1" dirty="0">
                <a:solidFill>
                  <a:schemeClr val="tx1"/>
                </a:solidFill>
              </a:rPr>
              <a:t>CHOOSE COLUMNS : </a:t>
            </a:r>
            <a:r>
              <a:rPr lang="en-IN" sz="2400" dirty="0">
                <a:solidFill>
                  <a:schemeClr val="tx1"/>
                </a:solidFill>
              </a:rPr>
              <a:t>OPEN A DIALOG WHERE YOU CAN MANUALLY SELECT WHICH COLUMNS TO KEEP IN THE QUERY.</a:t>
            </a:r>
          </a:p>
          <a:p>
            <a:pPr marL="342900" indent="-342900" algn="just">
              <a:buFont typeface="Arial" panose="020B0604020202020204" pitchFamily="34" charset="0"/>
              <a:buChar char="•"/>
            </a:pPr>
            <a:r>
              <a:rPr lang="en-IN" sz="2400" b="1" dirty="0">
                <a:solidFill>
                  <a:schemeClr val="tx1"/>
                </a:solidFill>
              </a:rPr>
              <a:t>GO TO COLUMNS : </a:t>
            </a:r>
            <a:r>
              <a:rPr lang="en-IN" sz="2400" dirty="0">
                <a:solidFill>
                  <a:schemeClr val="tx1"/>
                </a:solidFill>
              </a:rPr>
              <a:t>HELPS YOU TO JUMP TO A SPECIFIC COLUMN IN WIDE TABLES WITH MANY FIELDS.</a:t>
            </a: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64C3696-81B1-47E8-BC0A-2C10323D6D0A}"/>
              </a:ext>
            </a:extLst>
          </p:cNvPr>
          <p:cNvPicPr>
            <a:picLocks noChangeAspect="1"/>
          </p:cNvPicPr>
          <p:nvPr/>
        </p:nvPicPr>
        <p:blipFill>
          <a:blip r:embed="rId5"/>
          <a:stretch>
            <a:fillRect/>
          </a:stretch>
        </p:blipFill>
        <p:spPr>
          <a:xfrm>
            <a:off x="9144000" y="1714500"/>
            <a:ext cx="4683940" cy="3523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B70B30F-EF9D-164A-A0F6-38FFCE962FC6}"/>
              </a:ext>
            </a:extLst>
          </p:cNvPr>
          <p:cNvPicPr>
            <a:picLocks noChangeAspect="1"/>
          </p:cNvPicPr>
          <p:nvPr/>
        </p:nvPicPr>
        <p:blipFill>
          <a:blip r:embed="rId6"/>
          <a:stretch>
            <a:fillRect/>
          </a:stretch>
        </p:blipFill>
        <p:spPr>
          <a:xfrm>
            <a:off x="9619070" y="6057900"/>
            <a:ext cx="4020730" cy="3305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38989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D831E-A015-9118-D8E4-B0B033598A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718840-E7F1-8FA6-A378-BC0452CA716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14B710E1-A294-CFCD-5FA5-11F5F840FF26}"/>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7CE8F20A-54BD-E7AD-C176-994E6FC081C8}"/>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D4065890-1F04-8D85-8A33-7E8F0410B8B8}"/>
              </a:ext>
            </a:extLst>
          </p:cNvPr>
          <p:cNvSpPr txBox="1"/>
          <p:nvPr/>
        </p:nvSpPr>
        <p:spPr>
          <a:xfrm>
            <a:off x="1994735" y="1322283"/>
            <a:ext cx="6768266" cy="8217634"/>
          </a:xfrm>
          <a:prstGeom prst="rect">
            <a:avLst/>
          </a:prstGeom>
          <a:noFill/>
        </p:spPr>
        <p:txBody>
          <a:bodyPr wrap="square">
            <a:spAutoFit/>
          </a:bodyPr>
          <a:lstStyle/>
          <a:p>
            <a:pPr>
              <a:buFont typeface="Wingdings" panose="05000000000000000000" pitchFamily="2" charset="2"/>
              <a:buChar char="Ø"/>
            </a:pPr>
            <a:r>
              <a:rPr lang="en-IN" sz="2400" b="1" dirty="0"/>
              <a:t> REMOVE COLUMNS</a:t>
            </a:r>
            <a:endParaRPr lang="en-IN" sz="2400" b="1" dirty="0">
              <a:solidFill>
                <a:schemeClr val="tx1"/>
              </a:solidFill>
            </a:endParaRPr>
          </a:p>
          <a:p>
            <a:endParaRPr lang="en-IN" sz="2400" b="1" dirty="0">
              <a:solidFill>
                <a:schemeClr val="tx1"/>
              </a:solidFill>
            </a:endParaRPr>
          </a:p>
          <a:p>
            <a:pPr marL="342900" indent="-342900" algn="just">
              <a:buFont typeface="Arial" panose="020B0604020202020204" pitchFamily="34" charset="0"/>
              <a:buChar char="•"/>
            </a:pPr>
            <a:r>
              <a:rPr lang="en-IN" sz="2400" b="1" dirty="0"/>
              <a:t>REMOVE COLUMNS : </a:t>
            </a:r>
            <a:r>
              <a:rPr lang="en-IN" sz="2400" dirty="0"/>
              <a:t>REMOVE ONLY THE SELECTED COLUMN FROM THE TABLE.</a:t>
            </a:r>
          </a:p>
          <a:p>
            <a:pPr marL="342900" indent="-342900" algn="just">
              <a:buFont typeface="Arial" panose="020B0604020202020204" pitchFamily="34" charset="0"/>
              <a:buChar char="•"/>
            </a:pPr>
            <a:r>
              <a:rPr lang="en-IN" sz="2400" b="1" dirty="0">
                <a:solidFill>
                  <a:schemeClr val="tx1"/>
                </a:solidFill>
              </a:rPr>
              <a:t>REMOVE OTHER COLUMNS : </a:t>
            </a:r>
            <a:r>
              <a:rPr lang="en-IN" sz="2400" dirty="0">
                <a:solidFill>
                  <a:schemeClr val="tx1"/>
                </a:solidFill>
              </a:rPr>
              <a:t>KEEPS ONLY THE SELECTED COLUMN AND REMOVES ALL OTHERS</a:t>
            </a:r>
          </a:p>
          <a:p>
            <a:pPr algn="just"/>
            <a:endParaRPr lang="en-IN" sz="2400" dirty="0">
              <a:solidFill>
                <a:schemeClr val="tx1"/>
              </a:solidFill>
            </a:endParaRPr>
          </a:p>
          <a:p>
            <a:pPr algn="just"/>
            <a:endParaRPr lang="en-IN" sz="2400" dirty="0">
              <a:solidFill>
                <a:schemeClr val="tx1"/>
              </a:solidFill>
            </a:endParaRPr>
          </a:p>
          <a:p>
            <a:pPr algn="just">
              <a:buFont typeface="Wingdings" panose="05000000000000000000" pitchFamily="2" charset="2"/>
              <a:buChar char="Ø"/>
            </a:pPr>
            <a:r>
              <a:rPr lang="en-IN" sz="2400" b="1" dirty="0"/>
              <a:t> KEEP ROWS</a:t>
            </a:r>
            <a:endParaRPr lang="en-IN" sz="2400" b="1" dirty="0">
              <a:solidFill>
                <a:schemeClr val="tx1"/>
              </a:solidFill>
            </a:endParaRPr>
          </a:p>
          <a:p>
            <a:pPr algn="just"/>
            <a:endParaRPr lang="en-IN" sz="2400" b="1" dirty="0">
              <a:solidFill>
                <a:schemeClr val="tx1"/>
              </a:solidFill>
            </a:endParaRPr>
          </a:p>
          <a:p>
            <a:pPr marL="342900" indent="-342900" algn="just">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KEEP TOP ROWS :</a:t>
            </a:r>
            <a:r>
              <a:rPr lang="en-IN" sz="2400" dirty="0">
                <a:latin typeface="Calibri" panose="020F0502020204030204" pitchFamily="34" charset="0"/>
                <a:ea typeface="Calibri" panose="020F0502020204030204" pitchFamily="34" charset="0"/>
                <a:cs typeface="Calibri" panose="020F0502020204030204" pitchFamily="34" charset="0"/>
              </a:rPr>
              <a:t> KEEP THE FIRST N ROWS OF THE DATASET.</a:t>
            </a:r>
          </a:p>
          <a:p>
            <a:pPr marL="342900" indent="-342900" algn="just">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KEEP BOTTOM ROWS</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KEEP THE LAST N ROWS OF THE DA</a:t>
            </a:r>
            <a:r>
              <a:rPr lang="en-IN" sz="2400" dirty="0">
                <a:latin typeface="Calibri" panose="020F0502020204030204" pitchFamily="34" charset="0"/>
                <a:ea typeface="Calibri" panose="020F0502020204030204" pitchFamily="34" charset="0"/>
                <a:cs typeface="Calibri" panose="020F0502020204030204" pitchFamily="34" charset="0"/>
              </a:rPr>
              <a:t>TASET.</a:t>
            </a:r>
          </a:p>
          <a:p>
            <a:pPr marL="342900" indent="-342900" algn="just">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KEEP RANGE OF ROWS :</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KEEPS A SPECI</a:t>
            </a:r>
            <a:r>
              <a:rPr lang="en-IN" sz="2400" dirty="0">
                <a:latin typeface="Calibri" panose="020F0502020204030204" pitchFamily="34" charset="0"/>
                <a:ea typeface="Calibri" panose="020F0502020204030204" pitchFamily="34" charset="0"/>
                <a:cs typeface="Calibri" panose="020F0502020204030204" pitchFamily="34" charset="0"/>
              </a:rPr>
              <a:t>FIC NUMBER OF ROWS STARTING FROM A PARTICULAR ROW INDEX.</a:t>
            </a:r>
          </a:p>
          <a:p>
            <a:pPr marL="342900" indent="-342900" algn="just">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KEEP DUPLICATES </a:t>
            </a:r>
            <a:r>
              <a:rPr lang="en-IN" sz="2400" b="1" dirty="0">
                <a:latin typeface="Calibri" panose="020F0502020204030204" pitchFamily="34" charset="0"/>
                <a:ea typeface="Calibri" panose="020F0502020204030204" pitchFamily="34" charset="0"/>
                <a:cs typeface="Calibri" panose="020F0502020204030204" pitchFamily="34" charset="0"/>
              </a:rPr>
              <a:t>:</a:t>
            </a:r>
            <a:r>
              <a:rPr lang="en-IN" sz="2400" dirty="0">
                <a:latin typeface="Calibri" panose="020F0502020204030204" pitchFamily="34" charset="0"/>
                <a:ea typeface="Calibri" panose="020F0502020204030204" pitchFamily="34" charset="0"/>
                <a:cs typeface="Calibri" panose="020F0502020204030204" pitchFamily="34" charset="0"/>
              </a:rPr>
              <a:t> KEEP ONLY ROWS THAT HAVE DUPLICATE VALUES IN A SELECTED COLUMNS.</a:t>
            </a:r>
          </a:p>
          <a:p>
            <a:pPr marL="342900" indent="-342900" algn="just">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KEEP ERRORS :</a:t>
            </a:r>
            <a:r>
              <a:rPr lang="en-IN" sz="2400" dirty="0">
                <a:latin typeface="Calibri" panose="020F0502020204030204" pitchFamily="34" charset="0"/>
                <a:ea typeface="Calibri" panose="020F0502020204030204" pitchFamily="34" charset="0"/>
                <a:cs typeface="Calibri" panose="020F0502020204030204" pitchFamily="34" charset="0"/>
              </a:rPr>
              <a:t> KEEPS ONLY ROWS THAT CONTAIN ERRORS IN ONE OR MORE COLUMNS.</a:t>
            </a:r>
          </a:p>
          <a:p>
            <a:pPr marL="342900" indent="-342900">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9D3EB2C0-3FE6-13F4-2EC9-F9EC01CA73E4}"/>
              </a:ext>
            </a:extLst>
          </p:cNvPr>
          <p:cNvPicPr>
            <a:picLocks noChangeAspect="1"/>
          </p:cNvPicPr>
          <p:nvPr/>
        </p:nvPicPr>
        <p:blipFill>
          <a:blip r:embed="rId5"/>
          <a:stretch>
            <a:fillRect/>
          </a:stretch>
        </p:blipFill>
        <p:spPr>
          <a:xfrm>
            <a:off x="9158748" y="988051"/>
            <a:ext cx="4020730" cy="29718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F84D4884-9745-CF31-CD32-4F9B7BB8CA64}"/>
              </a:ext>
            </a:extLst>
          </p:cNvPr>
          <p:cNvPicPr>
            <a:picLocks noChangeAspect="1"/>
          </p:cNvPicPr>
          <p:nvPr/>
        </p:nvPicPr>
        <p:blipFill>
          <a:blip r:embed="rId6"/>
          <a:stretch>
            <a:fillRect/>
          </a:stretch>
        </p:blipFill>
        <p:spPr>
          <a:xfrm>
            <a:off x="9525000" y="5508298"/>
            <a:ext cx="4236922" cy="320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0799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D954-5CCC-861A-B9EE-11C6953785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AAA73D-AC9E-3E6E-BFAC-34226026A64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74C0899F-0AAE-2E1D-6E16-576DC9CC49EA}"/>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9B612ED0-21F5-E4F4-7911-98772FC2402E}"/>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1112B86E-9D8B-56B7-563A-631ED7AF9AE5}"/>
              </a:ext>
            </a:extLst>
          </p:cNvPr>
          <p:cNvSpPr txBox="1"/>
          <p:nvPr/>
        </p:nvSpPr>
        <p:spPr>
          <a:xfrm>
            <a:off x="2378192" y="559642"/>
            <a:ext cx="6768266" cy="8586966"/>
          </a:xfrm>
          <a:prstGeom prst="rect">
            <a:avLst/>
          </a:prstGeom>
          <a:noFill/>
        </p:spPr>
        <p:txBody>
          <a:bodyPr wrap="square">
            <a:spAutoFit/>
          </a:bodyPr>
          <a:lstStyle/>
          <a:p>
            <a:endParaRPr lang="en-IN" sz="2400" dirty="0">
              <a:solidFill>
                <a:schemeClr val="tx1"/>
              </a:solidFill>
            </a:endParaRPr>
          </a:p>
          <a:p>
            <a:pPr algn="just">
              <a:buFont typeface="Wingdings" panose="05000000000000000000" pitchFamily="2" charset="2"/>
              <a:buChar char="Ø"/>
            </a:pPr>
            <a:r>
              <a:rPr lang="en-IN" sz="2400" b="1" dirty="0"/>
              <a:t> REMOVE ROWS</a:t>
            </a:r>
            <a:endParaRPr lang="en-IN" sz="2400" b="1" dirty="0">
              <a:solidFill>
                <a:schemeClr val="tx1"/>
              </a:solidFill>
            </a:endParaRPr>
          </a:p>
          <a:p>
            <a:pPr algn="just"/>
            <a:endParaRPr lang="en-IN" sz="2400" b="1" dirty="0">
              <a:solidFill>
                <a:schemeClr val="tx1"/>
              </a:solidFill>
            </a:endParaRPr>
          </a:p>
          <a:p>
            <a:pPr marL="342900" indent="-342900" algn="just">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REMOVE TOP ROWS :</a:t>
            </a:r>
            <a:r>
              <a:rPr lang="en-IN" sz="2400" dirty="0">
                <a:latin typeface="Calibri" panose="020F0502020204030204" pitchFamily="34" charset="0"/>
                <a:ea typeface="Calibri" panose="020F0502020204030204" pitchFamily="34" charset="0"/>
                <a:cs typeface="Calibri" panose="020F0502020204030204" pitchFamily="34" charset="0"/>
              </a:rPr>
              <a:t> REMOVE THE FIRST N ROWS OF THE DATASET.</a:t>
            </a:r>
          </a:p>
          <a:p>
            <a:pPr algn="just"/>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REMOVE BOTTOM ROWS</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REMOVE THE LAST N ROWS OF THE DA</a:t>
            </a:r>
            <a:r>
              <a:rPr lang="en-IN" sz="2400" dirty="0">
                <a:latin typeface="Calibri" panose="020F0502020204030204" pitchFamily="34" charset="0"/>
                <a:ea typeface="Calibri" panose="020F0502020204030204" pitchFamily="34" charset="0"/>
                <a:cs typeface="Calibri" panose="020F0502020204030204" pitchFamily="34" charset="0"/>
              </a:rPr>
              <a:t>TASET.</a:t>
            </a:r>
          </a:p>
          <a:p>
            <a:pPr algn="just"/>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REMOVE ALTERNATE ROWS</a:t>
            </a: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IT ALLOWS YOU TO DELETE ROWS IN A REPEATING PATTERN , SUCH AS EVERY SECOND AND THIRD ROW.</a:t>
            </a:r>
            <a:endParaRPr lang="en-IN" sz="2400" dirty="0">
              <a:latin typeface="Calibri" panose="020F0502020204030204" pitchFamily="34" charset="0"/>
              <a:ea typeface="Calibri" panose="020F0502020204030204" pitchFamily="34" charset="0"/>
              <a:cs typeface="Calibri" panose="020F0502020204030204" pitchFamily="34" charset="0"/>
            </a:endParaRPr>
          </a:p>
          <a:p>
            <a:pPr algn="just"/>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REMOVE DUPLICATES </a:t>
            </a:r>
            <a:r>
              <a:rPr lang="en-IN" sz="2400" b="1" dirty="0">
                <a:latin typeface="Calibri" panose="020F0502020204030204" pitchFamily="34" charset="0"/>
                <a:ea typeface="Calibri" panose="020F0502020204030204" pitchFamily="34" charset="0"/>
                <a:cs typeface="Calibri" panose="020F0502020204030204" pitchFamily="34" charset="0"/>
              </a:rPr>
              <a:t>:</a:t>
            </a:r>
            <a:r>
              <a:rPr lang="en-IN" sz="2400" dirty="0">
                <a:latin typeface="Calibri" panose="020F0502020204030204" pitchFamily="34" charset="0"/>
                <a:ea typeface="Calibri" panose="020F0502020204030204" pitchFamily="34" charset="0"/>
                <a:cs typeface="Calibri" panose="020F0502020204030204" pitchFamily="34" charset="0"/>
              </a:rPr>
              <a:t> REMOVE ONLY ROWS THAT HAVE DUPLICATE VALUES IN A SELECTED COLUMNS.</a:t>
            </a:r>
          </a:p>
          <a:p>
            <a:pPr algn="just"/>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REMOVE BLANK ROWS : </a:t>
            </a:r>
            <a:r>
              <a:rPr lang="en-IN" sz="2400" dirty="0">
                <a:latin typeface="Calibri" panose="020F0502020204030204" pitchFamily="34" charset="0"/>
                <a:ea typeface="Calibri" panose="020F0502020204030204" pitchFamily="34" charset="0"/>
                <a:cs typeface="Calibri" panose="020F0502020204030204" pitchFamily="34" charset="0"/>
              </a:rPr>
              <a:t>IT REMOVE ROWS WHERE ALL COLUMNS ARE BLANK OR NULL.</a:t>
            </a:r>
            <a:endParaRPr lang="en-IN" sz="2400" b="1" dirty="0">
              <a:latin typeface="Calibri" panose="020F0502020204030204" pitchFamily="34" charset="0"/>
              <a:ea typeface="Calibri" panose="020F0502020204030204" pitchFamily="34" charset="0"/>
              <a:cs typeface="Calibri" panose="020F0502020204030204" pitchFamily="34" charset="0"/>
            </a:endParaRPr>
          </a:p>
          <a:p>
            <a:pPr algn="just"/>
            <a:endParaRPr lang="en-I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REMOVE ERRORS :</a:t>
            </a:r>
            <a:r>
              <a:rPr lang="en-IN" sz="2400" dirty="0">
                <a:latin typeface="Calibri" panose="020F0502020204030204" pitchFamily="34" charset="0"/>
                <a:ea typeface="Calibri" panose="020F0502020204030204" pitchFamily="34" charset="0"/>
                <a:cs typeface="Calibri" panose="020F0502020204030204" pitchFamily="34" charset="0"/>
              </a:rPr>
              <a:t> REMOVES ONLY ROWS THAT CONTAIN ERRORS IN ONE OR MORE COLUMNS.</a:t>
            </a:r>
          </a:p>
          <a:p>
            <a:pPr marL="342900" indent="-342900">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6AC4C28-82C2-6B1E-5FFF-D21FEDCF81AA}"/>
              </a:ext>
            </a:extLst>
          </p:cNvPr>
          <p:cNvPicPr>
            <a:picLocks noChangeAspect="1"/>
          </p:cNvPicPr>
          <p:nvPr/>
        </p:nvPicPr>
        <p:blipFill>
          <a:blip r:embed="rId5"/>
          <a:stretch>
            <a:fillRect/>
          </a:stretch>
        </p:blipFill>
        <p:spPr>
          <a:xfrm>
            <a:off x="10820400" y="2857500"/>
            <a:ext cx="4800600"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4400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FDC71-8661-A007-69E6-1E855708E86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173C19-63FB-E6AD-E8D3-2604760BEB2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95670AB0-B53E-DEE9-1521-3021FBE1E962}"/>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DB7BC3C4-C456-0B07-94E2-5D4C10F777CE}"/>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3068679E-31B0-D51F-C5BB-BBF7E9EFA5C7}"/>
              </a:ext>
            </a:extLst>
          </p:cNvPr>
          <p:cNvSpPr txBox="1"/>
          <p:nvPr/>
        </p:nvSpPr>
        <p:spPr>
          <a:xfrm>
            <a:off x="2378192" y="559642"/>
            <a:ext cx="5699008" cy="4524315"/>
          </a:xfrm>
          <a:prstGeom prst="rect">
            <a:avLst/>
          </a:prstGeom>
          <a:noFill/>
        </p:spPr>
        <p:txBody>
          <a:bodyPr wrap="square">
            <a:spAutoFit/>
          </a:bodyPr>
          <a:lstStyle/>
          <a:p>
            <a:endParaRPr lang="en-IN" sz="2400" dirty="0">
              <a:solidFill>
                <a:schemeClr val="tx1"/>
              </a:solidFill>
            </a:endParaRPr>
          </a:p>
          <a:p>
            <a:pPr algn="just">
              <a:buFont typeface="Wingdings" panose="05000000000000000000" pitchFamily="2" charset="2"/>
              <a:buChar char="Ø"/>
            </a:pPr>
            <a:r>
              <a:rPr lang="en-IN" sz="2400" b="1" dirty="0"/>
              <a:t> SORT</a:t>
            </a:r>
          </a:p>
          <a:p>
            <a:pPr algn="just"/>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IT ALLOWS YOU TO ORDER ROWS BASED ON ONE OR MORE COLUMNS , EITHER ASCENDING OR DESCENDING.</a:t>
            </a:r>
          </a:p>
          <a:p>
            <a:pPr algn="just"/>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IT SORTS RECORDS BASED ON SELECTED COLUMNS.</a:t>
            </a:r>
          </a:p>
          <a:p>
            <a:pPr algn="just"/>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THIS HELPS ORGANISE YOUR DATA BEFORE LOADING IT INTO POWERBI.</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5F727FB-BEA8-E901-360E-8FFF13AE3BD8}"/>
              </a:ext>
            </a:extLst>
          </p:cNvPr>
          <p:cNvPicPr>
            <a:picLocks noChangeAspect="1"/>
          </p:cNvPicPr>
          <p:nvPr/>
        </p:nvPicPr>
        <p:blipFill>
          <a:blip r:embed="rId5"/>
          <a:stretch>
            <a:fillRect/>
          </a:stretch>
        </p:blipFill>
        <p:spPr>
          <a:xfrm>
            <a:off x="10134600" y="1943100"/>
            <a:ext cx="3468327" cy="2959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8172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0426A-C957-5239-CB43-6F8FFC8FFB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080696-3F13-F7C0-C74E-4E95CB86CAB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F0319422-16A8-A9F4-105C-0C6105F33DFD}"/>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8CDF65AB-6CBE-1B11-4F90-A20E51A6145F}"/>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B8652083-C67D-6A41-7614-F32B15ACA883}"/>
              </a:ext>
            </a:extLst>
          </p:cNvPr>
          <p:cNvSpPr txBox="1"/>
          <p:nvPr/>
        </p:nvSpPr>
        <p:spPr>
          <a:xfrm>
            <a:off x="2286000" y="139982"/>
            <a:ext cx="8975608" cy="10007035"/>
          </a:xfrm>
          <a:prstGeom prst="rect">
            <a:avLst/>
          </a:prstGeom>
          <a:noFill/>
        </p:spPr>
        <p:txBody>
          <a:bodyPr wrap="square">
            <a:spAutoFit/>
          </a:bodyPr>
          <a:lstStyle/>
          <a:p>
            <a:endParaRPr lang="en-IN" sz="2400" dirty="0">
              <a:solidFill>
                <a:schemeClr val="tx1"/>
              </a:solidFill>
            </a:endParaRPr>
          </a:p>
          <a:p>
            <a:pPr algn="just">
              <a:buFont typeface="Wingdings" panose="05000000000000000000" pitchFamily="2" charset="2"/>
              <a:buChar char="Ø"/>
            </a:pPr>
            <a:r>
              <a:rPr lang="en-IN" sz="2400" dirty="0">
                <a:latin typeface="Calibri" panose="020F0502020204030204" pitchFamily="34" charset="0"/>
                <a:ea typeface="Calibri" panose="020F0502020204030204" pitchFamily="34" charset="0"/>
                <a:cs typeface="Calibri" panose="020F0502020204030204" pitchFamily="34" charset="0"/>
              </a:rPr>
              <a:t> </a:t>
            </a:r>
            <a:r>
              <a:rPr lang="en-IN" sz="2400" b="1" dirty="0">
                <a:latin typeface="Calibri" panose="020F0502020204030204" pitchFamily="34" charset="0"/>
                <a:ea typeface="Calibri" panose="020F0502020204030204" pitchFamily="34" charset="0"/>
                <a:cs typeface="Calibri" panose="020F0502020204030204" pitchFamily="34" charset="0"/>
              </a:rPr>
              <a:t>SPLIT COLUMN</a:t>
            </a:r>
          </a:p>
          <a:p>
            <a:pPr algn="just"/>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BY DE</a:t>
            </a:r>
            <a:r>
              <a:rPr lang="en-IN" sz="2400" b="1" dirty="0">
                <a:latin typeface="Calibri" panose="020F0502020204030204" pitchFamily="34" charset="0"/>
                <a:ea typeface="Calibri" panose="020F0502020204030204" pitchFamily="34" charset="0"/>
                <a:cs typeface="Calibri" panose="020F0502020204030204" pitchFamily="34" charset="0"/>
              </a:rPr>
              <a:t>LIMITER : </a:t>
            </a:r>
            <a:r>
              <a:rPr lang="en-IN" sz="2400" dirty="0">
                <a:latin typeface="Calibri" panose="020F0502020204030204" pitchFamily="34" charset="0"/>
                <a:ea typeface="Calibri" panose="020F0502020204030204" pitchFamily="34" charset="0"/>
                <a:cs typeface="Calibri" panose="020F0502020204030204" pitchFamily="34" charset="0"/>
              </a:rPr>
              <a:t>USED WHEN YOUR COLUMN HAS A CHARACTER LIKE A COMMA , SPACE , OR DASH SEPERATING VALUES.</a:t>
            </a:r>
            <a:endParaRPr lang="en-I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BY NUMBER OF CHARACTERS : </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USED WHEN YOU WANT TO SPLIT THE COLUMN EVERY FEW LETTERS OR NUMBERS.</a:t>
            </a: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BY POSITIONS : </a:t>
            </a:r>
            <a:r>
              <a:rPr lang="en-IN" sz="2400" dirty="0">
                <a:latin typeface="Calibri" panose="020F0502020204030204" pitchFamily="34" charset="0"/>
                <a:ea typeface="Calibri" panose="020F0502020204030204" pitchFamily="34" charset="0"/>
                <a:cs typeface="Calibri" panose="020F0502020204030204" pitchFamily="34" charset="0"/>
              </a:rPr>
              <a:t>USED WHEN YOU WANT TO SPLIT AFTER A SPECIFIC POSITIONS.</a:t>
            </a:r>
            <a:endParaRPr lang="en-I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BY LOWERCASE TO UPPERCASE : </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USED WHEN A LOWERCASE LETTER IS FOLLOWED BY AN UPPERCASE LETTER. FOR EX. “</a:t>
            </a:r>
            <a:r>
              <a:rPr lang="en-IN" sz="2400" dirty="0" err="1">
                <a:solidFill>
                  <a:schemeClr val="tx1"/>
                </a:solidFill>
                <a:latin typeface="Calibri" panose="020F0502020204030204" pitchFamily="34" charset="0"/>
                <a:ea typeface="Calibri" panose="020F0502020204030204" pitchFamily="34" charset="0"/>
                <a:cs typeface="Calibri" panose="020F0502020204030204" pitchFamily="34" charset="0"/>
              </a:rPr>
              <a:t>helloWorld</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-&gt; “hello” AND “World”.</a:t>
            </a: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BY UPPERCASE TO LOWERCASE : </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USED WHEN A UPPERCASE LETTER IS FOLLOWED BY AN LOWERCASE LETTER. FOR EX. “</a:t>
            </a:r>
            <a:r>
              <a:rPr lang="en-IN" sz="2400" dirty="0" err="1">
                <a:latin typeface="Calibri" panose="020F0502020204030204" pitchFamily="34" charset="0"/>
                <a:ea typeface="Calibri" panose="020F0502020204030204" pitchFamily="34" charset="0"/>
                <a:cs typeface="Calibri" panose="020F0502020204030204" pitchFamily="34" charset="0"/>
              </a:rPr>
              <a:t>HELLO</a:t>
            </a:r>
            <a:r>
              <a:rPr lang="en-IN" sz="2400" dirty="0" err="1">
                <a:solidFill>
                  <a:schemeClr val="tx1"/>
                </a:solidFill>
                <a:latin typeface="Calibri" panose="020F0502020204030204" pitchFamily="34" charset="0"/>
                <a:ea typeface="Calibri" panose="020F0502020204030204" pitchFamily="34" charset="0"/>
                <a:cs typeface="Calibri" panose="020F0502020204030204" pitchFamily="34" charset="0"/>
              </a:rPr>
              <a:t>world</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-&gt; “HELLO” AND “world”.</a:t>
            </a:r>
            <a:endParaRPr lang="en-I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BYDIGIT TO NON-DIGIT : </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USED WHEN A NUMBER IS FOLLOWED BY A LETTER. FOR EX. “123ABC” -&gt; “123” AND “ABC”.</a:t>
            </a: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BY NON-DIGIT TO DIGIT : </a:t>
            </a:r>
            <a:r>
              <a:rPr lang="en-IN" sz="2400" dirty="0">
                <a:latin typeface="Calibri" panose="020F0502020204030204" pitchFamily="34" charset="0"/>
                <a:ea typeface="Calibri" panose="020F0502020204030204" pitchFamily="34" charset="0"/>
                <a:cs typeface="Calibri" panose="020F0502020204030204" pitchFamily="34" charset="0"/>
              </a:rPr>
              <a:t>USED WHEN A LETTER IS FOLLOWED BY A NUMBER. FOR EX. “ABC123” -&gt; “ABC” AND “123”.</a:t>
            </a: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A8A3873-5708-3266-2094-8692A7EC2267}"/>
              </a:ext>
            </a:extLst>
          </p:cNvPr>
          <p:cNvPicPr>
            <a:picLocks noChangeAspect="1"/>
          </p:cNvPicPr>
          <p:nvPr/>
        </p:nvPicPr>
        <p:blipFill>
          <a:blip r:embed="rId5"/>
          <a:stretch>
            <a:fillRect/>
          </a:stretch>
        </p:blipFill>
        <p:spPr>
          <a:xfrm>
            <a:off x="11780896" y="3771900"/>
            <a:ext cx="5699008" cy="45340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9401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63F2-948E-4B82-00A6-D4A490A7BE2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86A857-7255-B0E9-0B92-AB9B8B2B9F9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ED2E3DAE-EBD9-8C6F-5CBF-3AEF2B133FFD}"/>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EF721FA2-E8D3-C7C4-4F02-61E6C0382C10}"/>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4E74BBDF-5115-1140-D959-2B6F513A5284}"/>
              </a:ext>
            </a:extLst>
          </p:cNvPr>
          <p:cNvSpPr txBox="1"/>
          <p:nvPr/>
        </p:nvSpPr>
        <p:spPr>
          <a:xfrm>
            <a:off x="2274954" y="-6145"/>
            <a:ext cx="11822046" cy="1938992"/>
          </a:xfrm>
          <a:prstGeom prst="rect">
            <a:avLst/>
          </a:prstGeom>
          <a:noFill/>
        </p:spPr>
        <p:txBody>
          <a:bodyPr wrap="square">
            <a:spAutoFit/>
          </a:bodyPr>
          <a:lstStyle/>
          <a:p>
            <a:endParaRPr lang="en-IN" sz="2400" dirty="0">
              <a:solidFill>
                <a:schemeClr val="tx1"/>
              </a:solidFill>
            </a:endParaRPr>
          </a:p>
          <a:p>
            <a:pPr algn="just">
              <a:buFont typeface="Wingdings" panose="05000000000000000000" pitchFamily="2" charset="2"/>
              <a:buChar char="Ø"/>
            </a:pPr>
            <a:r>
              <a:rPr lang="en-IN" sz="2400" b="1" dirty="0"/>
              <a:t> GROUP BY</a:t>
            </a:r>
          </a:p>
          <a:p>
            <a:pPr algn="just"/>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IT IS USED TO GROUP ROWS THAT HAVE THE SAME VALUES IN ONE OR MORE COLUMNS AND THEN APPLY A AGGREGATE FUNCTIONS LIKE SUM , COUNT , AVG , ETC.</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2B06B3C-8DAC-5513-2309-A5A382E3BFF0}"/>
              </a:ext>
            </a:extLst>
          </p:cNvPr>
          <p:cNvPicPr>
            <a:picLocks noChangeAspect="1"/>
          </p:cNvPicPr>
          <p:nvPr/>
        </p:nvPicPr>
        <p:blipFill>
          <a:blip r:embed="rId5"/>
          <a:stretch>
            <a:fillRect/>
          </a:stretch>
        </p:blipFill>
        <p:spPr>
          <a:xfrm>
            <a:off x="2309367" y="2179241"/>
            <a:ext cx="6614733" cy="3733800"/>
          </a:xfrm>
          <a:prstGeom prst="rect">
            <a:avLst/>
          </a:prstGeom>
        </p:spPr>
      </p:pic>
      <p:pic>
        <p:nvPicPr>
          <p:cNvPr id="12" name="Picture 11">
            <a:extLst>
              <a:ext uri="{FF2B5EF4-FFF2-40B4-BE49-F238E27FC236}">
                <a16:creationId xmlns:a16="http://schemas.microsoft.com/office/drawing/2014/main" id="{EDA87F83-0CD0-D2BF-B9A5-50AC847896BE}"/>
              </a:ext>
            </a:extLst>
          </p:cNvPr>
          <p:cNvPicPr>
            <a:picLocks noChangeAspect="1"/>
          </p:cNvPicPr>
          <p:nvPr/>
        </p:nvPicPr>
        <p:blipFill>
          <a:blip r:embed="rId6"/>
          <a:stretch>
            <a:fillRect/>
          </a:stretch>
        </p:blipFill>
        <p:spPr>
          <a:xfrm>
            <a:off x="12573000" y="2179241"/>
            <a:ext cx="4945531" cy="4335859"/>
          </a:xfrm>
          <a:prstGeom prst="rect">
            <a:avLst/>
          </a:prstGeom>
        </p:spPr>
      </p:pic>
      <p:pic>
        <p:nvPicPr>
          <p:cNvPr id="14" name="Picture 13">
            <a:extLst>
              <a:ext uri="{FF2B5EF4-FFF2-40B4-BE49-F238E27FC236}">
                <a16:creationId xmlns:a16="http://schemas.microsoft.com/office/drawing/2014/main" id="{26794B1A-C76D-39A7-868D-0D026803709D}"/>
              </a:ext>
            </a:extLst>
          </p:cNvPr>
          <p:cNvPicPr>
            <a:picLocks noChangeAspect="1"/>
          </p:cNvPicPr>
          <p:nvPr/>
        </p:nvPicPr>
        <p:blipFill>
          <a:blip r:embed="rId7"/>
          <a:stretch>
            <a:fillRect/>
          </a:stretch>
        </p:blipFill>
        <p:spPr>
          <a:xfrm>
            <a:off x="5334000" y="6191163"/>
            <a:ext cx="6858000" cy="3833192"/>
          </a:xfrm>
          <a:prstGeom prst="rect">
            <a:avLst/>
          </a:prstGeom>
        </p:spPr>
      </p:pic>
    </p:spTree>
    <p:extLst>
      <p:ext uri="{BB962C8B-B14F-4D97-AF65-F5344CB8AC3E}">
        <p14:creationId xmlns:p14="http://schemas.microsoft.com/office/powerpoint/2010/main" val="906832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6FC00-5A5E-F965-E2E9-31CE3E5C47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5FAD51-62F2-09C5-FEFD-9E05EE3EB9E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38A39135-FF26-572C-5713-C225AF0ED831}"/>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DF423C77-67A5-F03D-9B45-6D6538D96B4F}"/>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78B5FD84-CA64-0D21-1B1C-5C36FC9AFAA8}"/>
              </a:ext>
            </a:extLst>
          </p:cNvPr>
          <p:cNvSpPr txBox="1"/>
          <p:nvPr/>
        </p:nvSpPr>
        <p:spPr>
          <a:xfrm>
            <a:off x="2378191" y="559642"/>
            <a:ext cx="6461009" cy="7109639"/>
          </a:xfrm>
          <a:prstGeom prst="rect">
            <a:avLst/>
          </a:prstGeom>
          <a:noFill/>
        </p:spPr>
        <p:txBody>
          <a:bodyPr wrap="square">
            <a:spAutoFit/>
          </a:bodyPr>
          <a:lstStyle/>
          <a:p>
            <a:endParaRPr lang="en-IN" sz="2400" dirty="0">
              <a:solidFill>
                <a:schemeClr val="tx1"/>
              </a:solidFill>
            </a:endParaRPr>
          </a:p>
          <a:p>
            <a:pPr algn="just">
              <a:buFont typeface="Wingdings" panose="05000000000000000000" pitchFamily="2" charset="2"/>
              <a:buChar char="Ø"/>
            </a:pPr>
            <a:r>
              <a:rPr lang="en-IN" sz="2400" b="1" dirty="0"/>
              <a:t> DATATYPE</a:t>
            </a:r>
          </a:p>
          <a:p>
            <a:pPr algn="just"/>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A DATA TYPE TELLS POWER BI WHAT KIND OF DATA IS IN EACH COLUMNS.</a:t>
            </a: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just"/>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USE FIRST ROW AS HEADERS</a:t>
            </a:r>
          </a:p>
          <a:p>
            <a:pPr algn="just"/>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USE FIRST ROW AS HEADERS : </a:t>
            </a:r>
            <a:r>
              <a:rPr lang="en-IN" sz="2400" dirty="0">
                <a:latin typeface="Calibri" panose="020F0502020204030204" pitchFamily="34" charset="0"/>
                <a:ea typeface="Calibri" panose="020F0502020204030204" pitchFamily="34" charset="0"/>
                <a:cs typeface="Calibri" panose="020F0502020204030204" pitchFamily="34" charset="0"/>
              </a:rPr>
              <a:t>PROMOTES THE FIRST ROW OF THIS TABLE INTO COLUMN HEADERS.</a:t>
            </a:r>
          </a:p>
          <a:p>
            <a:pPr marL="342900" indent="-342900" algn="just">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USE HEADERS AS FIRST ROW : </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DEMOTES THE HEADERS OF THIS TABLE TO THE FIRST ROW.</a:t>
            </a: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2682F04-638D-6DAD-C4DF-358FB659B57F}"/>
              </a:ext>
            </a:extLst>
          </p:cNvPr>
          <p:cNvPicPr>
            <a:picLocks noChangeAspect="1"/>
          </p:cNvPicPr>
          <p:nvPr/>
        </p:nvPicPr>
        <p:blipFill>
          <a:blip r:embed="rId5"/>
          <a:stretch>
            <a:fillRect/>
          </a:stretch>
        </p:blipFill>
        <p:spPr>
          <a:xfrm>
            <a:off x="9448800" y="559642"/>
            <a:ext cx="3524318" cy="49797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9873B744-1649-0D94-7FA2-4D082BB94B8E}"/>
              </a:ext>
            </a:extLst>
          </p:cNvPr>
          <p:cNvPicPr>
            <a:picLocks noChangeAspect="1"/>
          </p:cNvPicPr>
          <p:nvPr/>
        </p:nvPicPr>
        <p:blipFill>
          <a:blip r:embed="rId6"/>
          <a:stretch>
            <a:fillRect/>
          </a:stretch>
        </p:blipFill>
        <p:spPr>
          <a:xfrm>
            <a:off x="9982200" y="6335781"/>
            <a:ext cx="3962400" cy="266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721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26CE8-1F02-1AFD-348E-3821975289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9F98EF-4395-28A3-372C-58E1B9A147E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08542617-4EE2-FF4D-7016-789FFF0AD104}"/>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C8EE1196-8973-D5D7-00CE-BD73772B4222}"/>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41405914-30C4-874A-625B-04D5DC6AA470}"/>
              </a:ext>
            </a:extLst>
          </p:cNvPr>
          <p:cNvSpPr txBox="1"/>
          <p:nvPr/>
        </p:nvSpPr>
        <p:spPr>
          <a:xfrm>
            <a:off x="1828800" y="1398538"/>
            <a:ext cx="6894021" cy="2308324"/>
          </a:xfrm>
          <a:prstGeom prst="rect">
            <a:avLst/>
          </a:prstGeom>
          <a:noFill/>
        </p:spPr>
        <p:txBody>
          <a:bodyPr wrap="square">
            <a:spAutoFit/>
          </a:bodyPr>
          <a:lstStyle/>
          <a:p>
            <a:endParaRPr lang="en-IN" sz="2400" dirty="0">
              <a:solidFill>
                <a:schemeClr val="tx1"/>
              </a:solidFill>
            </a:endParaRPr>
          </a:p>
          <a:p>
            <a:pPr algn="just">
              <a:buFont typeface="Wingdings" panose="05000000000000000000" pitchFamily="2" charset="2"/>
              <a:buChar char="Ø"/>
            </a:pPr>
            <a:r>
              <a:rPr lang="en-IN" sz="2400" b="1" dirty="0"/>
              <a:t> REPLACE VALUES</a:t>
            </a:r>
          </a:p>
          <a:p>
            <a:pPr algn="just"/>
            <a:endParaRPr lang="en-IN" sz="2400" b="1" dirty="0"/>
          </a:p>
          <a:p>
            <a:pPr marL="342900" indent="-342900" algn="just">
              <a:buFont typeface="Arial" panose="020B0604020202020204" pitchFamily="34" charset="0"/>
              <a:buChar char="•"/>
            </a:pP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THIS LETS YOU FIND SPECIFIC TEXT OR NUMBERS IN A COLUMN AND CHANGE THEM TO SOMETHING ELSE.</a:t>
            </a:r>
          </a:p>
        </p:txBody>
      </p:sp>
      <p:pic>
        <p:nvPicPr>
          <p:cNvPr id="6" name="Picture 5">
            <a:extLst>
              <a:ext uri="{FF2B5EF4-FFF2-40B4-BE49-F238E27FC236}">
                <a16:creationId xmlns:a16="http://schemas.microsoft.com/office/drawing/2014/main" id="{761C9C38-5309-6BC0-F612-6EDE3C05C53B}"/>
              </a:ext>
            </a:extLst>
          </p:cNvPr>
          <p:cNvPicPr>
            <a:picLocks noChangeAspect="1"/>
          </p:cNvPicPr>
          <p:nvPr/>
        </p:nvPicPr>
        <p:blipFill>
          <a:blip r:embed="rId5"/>
          <a:stretch>
            <a:fillRect/>
          </a:stretch>
        </p:blipFill>
        <p:spPr>
          <a:xfrm>
            <a:off x="9319387" y="2476500"/>
            <a:ext cx="6637595" cy="3161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E11113D3-582F-0EAF-EA3D-7A128B73E242}"/>
              </a:ext>
            </a:extLst>
          </p:cNvPr>
          <p:cNvPicPr>
            <a:picLocks noChangeAspect="1"/>
          </p:cNvPicPr>
          <p:nvPr/>
        </p:nvPicPr>
        <p:blipFill>
          <a:blip r:embed="rId6"/>
          <a:stretch>
            <a:fillRect/>
          </a:stretch>
        </p:blipFill>
        <p:spPr>
          <a:xfrm>
            <a:off x="1858297" y="6610325"/>
            <a:ext cx="9579170" cy="2400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18AD391D-6B6A-807F-1432-DFF8F1A14849}"/>
              </a:ext>
            </a:extLst>
          </p:cNvPr>
          <p:cNvSpPr/>
          <p:nvPr/>
        </p:nvSpPr>
        <p:spPr>
          <a:xfrm>
            <a:off x="9753599" y="6610325"/>
            <a:ext cx="1524001" cy="2400350"/>
          </a:xfrm>
          <a:prstGeom prst="rect">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Tree>
    <p:extLst>
      <p:ext uri="{BB962C8B-B14F-4D97-AF65-F5344CB8AC3E}">
        <p14:creationId xmlns:p14="http://schemas.microsoft.com/office/powerpoint/2010/main" val="1293123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07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802990" y="739227"/>
            <a:ext cx="6562305" cy="9000668"/>
          </a:xfrm>
          <a:custGeom>
            <a:avLst/>
            <a:gdLst/>
            <a:ahLst/>
            <a:cxnLst/>
            <a:rect l="l" t="t" r="r" b="b"/>
            <a:pathLst>
              <a:path w="6562305" h="9000668">
                <a:moveTo>
                  <a:pt x="0" y="0"/>
                </a:moveTo>
                <a:lnTo>
                  <a:pt x="6562305" y="0"/>
                </a:lnTo>
                <a:lnTo>
                  <a:pt x="6562305" y="9000668"/>
                </a:lnTo>
                <a:lnTo>
                  <a:pt x="0" y="90006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404874" y="7280818"/>
            <a:ext cx="2883126" cy="2997579"/>
          </a:xfrm>
          <a:custGeom>
            <a:avLst/>
            <a:gdLst/>
            <a:ahLst/>
            <a:cxnLst/>
            <a:rect l="l" t="t" r="r" b="b"/>
            <a:pathLst>
              <a:path w="2883126" h="2997579">
                <a:moveTo>
                  <a:pt x="0" y="0"/>
                </a:moveTo>
                <a:lnTo>
                  <a:pt x="2883126" y="0"/>
                </a:lnTo>
                <a:lnTo>
                  <a:pt x="2883126" y="2997580"/>
                </a:lnTo>
                <a:lnTo>
                  <a:pt x="0" y="29975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2345734" y="3314700"/>
            <a:ext cx="5143364" cy="5030608"/>
          </a:xfrm>
          <a:prstGeom prst="rect">
            <a:avLst/>
          </a:prstGeom>
        </p:spPr>
        <p:txBody>
          <a:bodyPr lIns="0" tIns="0" rIns="0" bIns="0" rtlCol="0" anchor="t">
            <a:spAutoFit/>
          </a:bodyPr>
          <a:lstStyle/>
          <a:p>
            <a:pPr marL="285750" indent="-285750" algn="just">
              <a:lnSpc>
                <a:spcPct val="150000"/>
              </a:lnSpc>
              <a:buFont typeface="Wingdings" panose="05000000000000000000" pitchFamily="2" charset="2"/>
              <a:buChar char="Ø"/>
            </a:pPr>
            <a:r>
              <a:rPr lang="en-IN" sz="2000" dirty="0">
                <a:solidFill>
                  <a:schemeClr val="tx1"/>
                </a:solidFill>
              </a:rPr>
              <a:t>POWER BI is a reporting tool used to create interactive reports.</a:t>
            </a:r>
          </a:p>
          <a:p>
            <a:pPr marL="285750" indent="-285750" algn="just">
              <a:lnSpc>
                <a:spcPct val="150000"/>
              </a:lnSpc>
              <a:buFont typeface="Wingdings" panose="05000000000000000000" pitchFamily="2" charset="2"/>
              <a:buChar char="Ø"/>
            </a:pPr>
            <a:r>
              <a:rPr lang="en-IN" sz="2000" dirty="0">
                <a:solidFill>
                  <a:schemeClr val="tx1"/>
                </a:solidFill>
              </a:rPr>
              <a:t>It enables users to visualize data, share insights across an organization, or embed them in an app or website.</a:t>
            </a:r>
          </a:p>
          <a:p>
            <a:pPr marL="285750" indent="-285750" algn="just">
              <a:lnSpc>
                <a:spcPct val="150000"/>
              </a:lnSpc>
              <a:buFont typeface="Wingdings" panose="05000000000000000000" pitchFamily="2" charset="2"/>
              <a:buChar char="Ø"/>
            </a:pPr>
            <a:r>
              <a:rPr lang="en-IN" sz="2000" dirty="0">
                <a:solidFill>
                  <a:schemeClr val="tx1"/>
                </a:solidFill>
              </a:rPr>
              <a:t>POWER BI is a Microsoft Business Intelligence tool that offers data connectivity, interactive visualizations, data transformation with power query, cloud-based sharing, etc.</a:t>
            </a:r>
          </a:p>
          <a:p>
            <a:pPr marL="285750" indent="-285750" algn="just">
              <a:lnSpc>
                <a:spcPct val="150000"/>
              </a:lnSpc>
              <a:buFont typeface="Wingdings" panose="05000000000000000000" pitchFamily="2" charset="2"/>
              <a:buChar char="Ø"/>
            </a:pPr>
            <a:r>
              <a:rPr lang="en-IN" sz="2000" dirty="0">
                <a:solidFill>
                  <a:schemeClr val="tx1"/>
                </a:solidFill>
              </a:rPr>
              <a:t>POWER BI updated every month with new features</a:t>
            </a:r>
            <a:r>
              <a:rPr lang="en-IN" dirty="0">
                <a:solidFill>
                  <a:schemeClr val="tx1"/>
                </a:solidFill>
              </a:rPr>
              <a:t>.</a:t>
            </a:r>
          </a:p>
        </p:txBody>
      </p:sp>
      <p:sp>
        <p:nvSpPr>
          <p:cNvPr id="7" name="TextBox 7"/>
          <p:cNvSpPr txBox="1"/>
          <p:nvPr/>
        </p:nvSpPr>
        <p:spPr>
          <a:xfrm>
            <a:off x="3229929" y="2158273"/>
            <a:ext cx="5938652" cy="873316"/>
          </a:xfrm>
          <a:prstGeom prst="rect">
            <a:avLst/>
          </a:prstGeom>
        </p:spPr>
        <p:txBody>
          <a:bodyPr lIns="0" tIns="0" rIns="0" bIns="0" rtlCol="0" anchor="t">
            <a:spAutoFit/>
          </a:bodyPr>
          <a:lstStyle/>
          <a:p>
            <a:pPr marL="0" lvl="0" indent="0" algn="l">
              <a:lnSpc>
                <a:spcPts val="7800"/>
              </a:lnSpc>
            </a:pPr>
            <a:r>
              <a:rPr lang="en-US" sz="3200" dirty="0">
                <a:solidFill>
                  <a:srgbClr val="000000"/>
                </a:solidFill>
                <a:latin typeface="Autograph"/>
                <a:ea typeface="Autograph"/>
                <a:cs typeface="Autograph"/>
                <a:sym typeface="Autograph"/>
              </a:rPr>
              <a:t>INTRODUCTION</a:t>
            </a:r>
          </a:p>
        </p:txBody>
      </p:sp>
      <p:sp>
        <p:nvSpPr>
          <p:cNvPr id="11" name="Freeform 11"/>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2" name="Picture 4" descr="Power BI Business Dashboards: Templates, KPIs &amp; Examples">
            <a:extLst>
              <a:ext uri="{FF2B5EF4-FFF2-40B4-BE49-F238E27FC236}">
                <a16:creationId xmlns:a16="http://schemas.microsoft.com/office/drawing/2014/main" id="{57051A60-6B64-8ECE-692A-CDED56ABAC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5867" y="1954791"/>
            <a:ext cx="570725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878A9-A124-472F-CB24-49CF13CD81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60C5CC-9787-DD47-A67A-D60D26CD016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CEA99F19-9481-E829-A493-4FDCC097C088}"/>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B0FBCBC9-D735-477E-C7F3-3F86CA6E9D45}"/>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DC705C53-6B95-F81F-134E-CE96EF2DE9DA}"/>
              </a:ext>
            </a:extLst>
          </p:cNvPr>
          <p:cNvSpPr txBox="1"/>
          <p:nvPr/>
        </p:nvSpPr>
        <p:spPr>
          <a:xfrm>
            <a:off x="2378192" y="559642"/>
            <a:ext cx="5699008" cy="9222205"/>
          </a:xfrm>
          <a:prstGeom prst="rect">
            <a:avLst/>
          </a:prstGeom>
          <a:noFill/>
        </p:spPr>
        <p:txBody>
          <a:bodyPr wrap="square">
            <a:spAutoFit/>
          </a:bodyPr>
          <a:lstStyle/>
          <a:p>
            <a:endParaRPr lang="en-IN" sz="2400" dirty="0">
              <a:solidFill>
                <a:schemeClr val="tx1"/>
              </a:solidFill>
            </a:endParaRPr>
          </a:p>
          <a:p>
            <a:pPr algn="just">
              <a:buFont typeface="Wingdings" panose="05000000000000000000" pitchFamily="2" charset="2"/>
              <a:buChar char="Ø"/>
            </a:pPr>
            <a:r>
              <a:rPr lang="en-IN" sz="2400" b="1" dirty="0"/>
              <a:t> MERGE QUERIES</a:t>
            </a:r>
          </a:p>
          <a:p>
            <a:pPr algn="just"/>
            <a:endParaRPr lang="en-IN" sz="2400" b="1" dirty="0"/>
          </a:p>
          <a:p>
            <a:pPr marL="342900" indent="-342900" algn="just">
              <a:lnSpc>
                <a:spcPct val="200000"/>
              </a:lnSpc>
              <a:buFont typeface="Arial" panose="020B0604020202020204" pitchFamily="34" charset="0"/>
              <a:buChar char="•"/>
            </a:pP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IT COMBINES TWO TABLES BASED ON A COMMON COLUMNS.</a:t>
            </a:r>
          </a:p>
          <a:p>
            <a:pPr marL="342900" indent="-342900" algn="just">
              <a:lnSpc>
                <a:spcPct val="200000"/>
              </a:lnSpc>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ITS ACT LIKE A JOINS IN SQL.</a:t>
            </a:r>
          </a:p>
          <a:p>
            <a:pPr marL="342900" indent="-342900" algn="just">
              <a:lnSpc>
                <a:spcPct val="200000"/>
              </a:lnSpc>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MERGE QUERIES :</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IT COMBINES TWO TABLES DIRECTLY INTO THE CURRENT TABLE YOU’RE WORKING ON.</a:t>
            </a:r>
          </a:p>
          <a:p>
            <a:pPr marL="342900" indent="-342900" algn="just">
              <a:lnSpc>
                <a:spcPct val="200000"/>
              </a:lnSpc>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MERGE QUERIES AS NEW : </a:t>
            </a:r>
            <a:r>
              <a:rPr lang="en-IN" sz="2400" dirty="0">
                <a:latin typeface="Calibri" panose="020F0502020204030204" pitchFamily="34" charset="0"/>
                <a:ea typeface="Calibri" panose="020F0502020204030204" pitchFamily="34" charset="0"/>
                <a:cs typeface="Calibri" panose="020F0502020204030204" pitchFamily="34" charset="0"/>
              </a:rPr>
              <a:t>CREATING NEW TABLE AS A RESULT OF A MERGE WITHOUT CHANGING THE ORIGINAL TABLE.</a:t>
            </a:r>
          </a:p>
          <a:p>
            <a:pPr marL="342900" indent="-342900" algn="just">
              <a:lnSpc>
                <a:spcPct val="200000"/>
              </a:lnSpc>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IN POWER BI , NULL = NULL</a:t>
            </a:r>
          </a:p>
        </p:txBody>
      </p:sp>
      <p:pic>
        <p:nvPicPr>
          <p:cNvPr id="6" name="Picture 5">
            <a:extLst>
              <a:ext uri="{FF2B5EF4-FFF2-40B4-BE49-F238E27FC236}">
                <a16:creationId xmlns:a16="http://schemas.microsoft.com/office/drawing/2014/main" id="{0C66B384-BAA8-26B7-FF0E-2E3B1E9160AC}"/>
              </a:ext>
            </a:extLst>
          </p:cNvPr>
          <p:cNvPicPr>
            <a:picLocks noChangeAspect="1"/>
          </p:cNvPicPr>
          <p:nvPr/>
        </p:nvPicPr>
        <p:blipFill>
          <a:blip r:embed="rId5"/>
          <a:stretch>
            <a:fillRect/>
          </a:stretch>
        </p:blipFill>
        <p:spPr>
          <a:xfrm>
            <a:off x="9601200" y="3314700"/>
            <a:ext cx="5186514"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9747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849DA-B229-1588-9EB2-862F98CC27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04B4A5-68EB-B867-B1E4-2AD2DEFB639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CA9BA8B6-7614-42EC-BCF1-98017C451B73}"/>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74F55BC0-D0C9-A0BB-E98F-BC500244B0D6}"/>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A9E83902-A2AA-204D-BD8A-04053A603C11}"/>
              </a:ext>
            </a:extLst>
          </p:cNvPr>
          <p:cNvSpPr txBox="1"/>
          <p:nvPr/>
        </p:nvSpPr>
        <p:spPr>
          <a:xfrm>
            <a:off x="2378192" y="559642"/>
            <a:ext cx="10804408" cy="1938992"/>
          </a:xfrm>
          <a:prstGeom prst="rect">
            <a:avLst/>
          </a:prstGeom>
          <a:noFill/>
        </p:spPr>
        <p:txBody>
          <a:bodyPr wrap="square">
            <a:spAutoFit/>
          </a:bodyPr>
          <a:lstStyle/>
          <a:p>
            <a:endParaRPr lang="en-IN" sz="2400" dirty="0">
              <a:solidFill>
                <a:schemeClr val="tx1"/>
              </a:solidFill>
            </a:endParaRPr>
          </a:p>
          <a:p>
            <a:pPr marL="342900" indent="-342900" algn="just">
              <a:buFont typeface="Arial" panose="020B0604020202020204" pitchFamily="34" charset="0"/>
              <a:buChar char="•"/>
            </a:pP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SELECT THE TABLE WHICH YOU WANT TO MERGE.</a:t>
            </a:r>
          </a:p>
          <a:p>
            <a:pPr marL="342900" indent="-342900" algn="just">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THEN SELECT A SAME COLUMNS OF BOTH THE TABLES.</a:t>
            </a:r>
          </a:p>
          <a:p>
            <a:pPr marL="342900" indent="-342900" algn="just">
              <a:buFont typeface="Arial" panose="020B0604020202020204" pitchFamily="34" charset="0"/>
              <a:buChar char="•"/>
            </a:pP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SELECT TYPE OF JOIN</a:t>
            </a:r>
            <a:r>
              <a:rPr lang="en-IN" sz="2400" dirty="0">
                <a:latin typeface="Calibri" panose="020F0502020204030204" pitchFamily="34" charset="0"/>
                <a:ea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AND THEN CLICK</a:t>
            </a:r>
            <a:r>
              <a:rPr lang="en-IN" sz="2400" dirty="0">
                <a:latin typeface="Calibri" panose="020F0502020204030204" pitchFamily="34" charset="0"/>
                <a:ea typeface="Calibri" panose="020F0502020204030204" pitchFamily="34" charset="0"/>
                <a:cs typeface="Calibri" panose="020F0502020204030204" pitchFamily="34" charset="0"/>
              </a:rPr>
              <a:t> ON OK TO MERGE THE COLUMNS OF A TABLES.</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82D4EEB-C777-05AF-9D15-79F2359F4D2D}"/>
              </a:ext>
            </a:extLst>
          </p:cNvPr>
          <p:cNvPicPr>
            <a:picLocks noChangeAspect="1"/>
          </p:cNvPicPr>
          <p:nvPr/>
        </p:nvPicPr>
        <p:blipFill>
          <a:blip r:embed="rId5"/>
          <a:stretch>
            <a:fillRect/>
          </a:stretch>
        </p:blipFill>
        <p:spPr>
          <a:xfrm>
            <a:off x="647700" y="2857500"/>
            <a:ext cx="9067800"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242A3763-ED27-78CD-CB16-80415059448B}"/>
              </a:ext>
            </a:extLst>
          </p:cNvPr>
          <p:cNvPicPr>
            <a:picLocks noChangeAspect="1"/>
          </p:cNvPicPr>
          <p:nvPr/>
        </p:nvPicPr>
        <p:blipFill>
          <a:blip r:embed="rId6"/>
          <a:stretch>
            <a:fillRect/>
          </a:stretch>
        </p:blipFill>
        <p:spPr>
          <a:xfrm>
            <a:off x="10934278" y="4457700"/>
            <a:ext cx="6694447" cy="5082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60529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53927-9CE4-D4CC-342B-A600C2C6502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8C8CC4-462C-F6B7-B796-8EA187264775}"/>
              </a:ext>
            </a:extLst>
          </p:cNvPr>
          <p:cNvSpPr/>
          <p:nvPr/>
        </p:nvSpPr>
        <p:spPr>
          <a:xfrm>
            <a:off x="0" y="-266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8BAA2B38-68BE-29F2-B3A6-500805A4E9CF}"/>
              </a:ext>
            </a:extLst>
          </p:cNvPr>
          <p:cNvSpPr txBox="1"/>
          <p:nvPr/>
        </p:nvSpPr>
        <p:spPr>
          <a:xfrm>
            <a:off x="14630400" y="21771"/>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95D93349-27E7-FD5B-6BFB-2C270F400914}"/>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0EC93F3F-77B6-E1E9-8E3B-B35009165C71}"/>
              </a:ext>
            </a:extLst>
          </p:cNvPr>
          <p:cNvSpPr txBox="1"/>
          <p:nvPr/>
        </p:nvSpPr>
        <p:spPr>
          <a:xfrm>
            <a:off x="2636896" y="1409700"/>
            <a:ext cx="10118608" cy="7109639"/>
          </a:xfrm>
          <a:prstGeom prst="rect">
            <a:avLst/>
          </a:prstGeom>
          <a:noFill/>
        </p:spPr>
        <p:txBody>
          <a:bodyPr wrap="square">
            <a:spAutoFit/>
          </a:bodyPr>
          <a:lstStyle/>
          <a:p>
            <a:endParaRPr lang="en-IN" sz="2400" dirty="0">
              <a:solidFill>
                <a:schemeClr val="tx1"/>
              </a:solidFill>
            </a:endParaRPr>
          </a:p>
          <a:p>
            <a:pPr marL="342900" indent="-342900" algn="just">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LEFT ANTI :</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IT DISPLAY FIRST TABLE ROWS WHICH ARE NOT PRESENT IN SECOND TABLE (UNIQUE ROWS).</a:t>
            </a: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RIGHT ANTI : </a:t>
            </a:r>
            <a:r>
              <a:rPr lang="en-IN" sz="2400" dirty="0">
                <a:latin typeface="Calibri" panose="020F0502020204030204" pitchFamily="34" charset="0"/>
                <a:ea typeface="Calibri" panose="020F0502020204030204" pitchFamily="34" charset="0"/>
                <a:cs typeface="Calibri" panose="020F0502020204030204" pitchFamily="34" charset="0"/>
              </a:rPr>
              <a:t>IT DISPLAY SECOND TABLE ROWS WHICH ARE NOT PRESENT IN FIRST TABLE.</a:t>
            </a:r>
          </a:p>
          <a:p>
            <a:pPr marL="342900" indent="-342900" algn="just">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EA93B77-1884-F18A-084D-C0DC5BA49E36}"/>
              </a:ext>
            </a:extLst>
          </p:cNvPr>
          <p:cNvPicPr>
            <a:picLocks noChangeAspect="1"/>
          </p:cNvPicPr>
          <p:nvPr/>
        </p:nvPicPr>
        <p:blipFill>
          <a:blip r:embed="rId5"/>
          <a:stretch>
            <a:fillRect/>
          </a:stretch>
        </p:blipFill>
        <p:spPr>
          <a:xfrm>
            <a:off x="3276600" y="3009900"/>
            <a:ext cx="9829800" cy="167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48203D2E-C95F-4B1F-4B80-35B0CD961AE4}"/>
              </a:ext>
            </a:extLst>
          </p:cNvPr>
          <p:cNvPicPr>
            <a:picLocks noChangeAspect="1"/>
          </p:cNvPicPr>
          <p:nvPr/>
        </p:nvPicPr>
        <p:blipFill>
          <a:blip r:embed="rId6"/>
          <a:stretch>
            <a:fillRect/>
          </a:stretch>
        </p:blipFill>
        <p:spPr>
          <a:xfrm>
            <a:off x="3276600" y="7059875"/>
            <a:ext cx="9829800" cy="167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20063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B9472-FA67-BDCD-EB44-0256AB9A83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428F9A-D031-2611-4114-5831624713C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97E2920B-FCAA-3447-3B5F-9A756797879C}"/>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53EE007F-9290-2EC6-8361-465F30BA0A77}"/>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3E4C37AA-4E8D-7DB6-ECD2-9CBB1E0F876B}"/>
              </a:ext>
            </a:extLst>
          </p:cNvPr>
          <p:cNvSpPr txBox="1"/>
          <p:nvPr/>
        </p:nvSpPr>
        <p:spPr>
          <a:xfrm>
            <a:off x="2362200" y="338904"/>
            <a:ext cx="10118608" cy="3543727"/>
          </a:xfrm>
          <a:prstGeom prst="rect">
            <a:avLst/>
          </a:prstGeom>
          <a:noFill/>
        </p:spPr>
        <p:txBody>
          <a:bodyPr wrap="square">
            <a:spAutoFit/>
          </a:bodyPr>
          <a:lstStyle/>
          <a:p>
            <a:pPr marL="342900" indent="-342900" algn="just">
              <a:buFont typeface="Wingdings" panose="05000000000000000000" pitchFamily="2" charset="2"/>
              <a:buChar char="Ø"/>
            </a:pPr>
            <a:r>
              <a:rPr lang="en-IN" sz="2400" b="1" dirty="0">
                <a:latin typeface="Calibri" panose="020F0502020204030204" pitchFamily="34" charset="0"/>
                <a:ea typeface="Calibri" panose="020F0502020204030204" pitchFamily="34" charset="0"/>
                <a:cs typeface="Calibri" panose="020F0502020204030204" pitchFamily="34" charset="0"/>
              </a:rPr>
              <a:t>USE FUZZY MATCHING TO PERFORM THE MERGE</a:t>
            </a:r>
          </a:p>
          <a:p>
            <a:pPr marL="342900" indent="-342900" algn="just">
              <a:buFont typeface="Arial" panose="020B0604020202020204" pitchFamily="34" charset="0"/>
              <a:buChar char="•"/>
            </a:pPr>
            <a:endParaRPr lang="en-IN" sz="2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POWER QUERY EDITOR IS CASE SENSITIVE MEANS </a:t>
            </a:r>
            <a:r>
              <a:rPr lang="en-IN" sz="2400" b="1" dirty="0">
                <a:latin typeface="Calibri" panose="020F0502020204030204" pitchFamily="34" charset="0"/>
                <a:ea typeface="Calibri" panose="020F0502020204030204" pitchFamily="34" charset="0"/>
                <a:cs typeface="Calibri" panose="020F0502020204030204" pitchFamily="34" charset="0"/>
              </a:rPr>
              <a:t>“Apple” </a:t>
            </a:r>
            <a:r>
              <a:rPr lang="en-IN" sz="2400" dirty="0">
                <a:latin typeface="Calibri" panose="020F0502020204030204" pitchFamily="34" charset="0"/>
                <a:ea typeface="Calibri" panose="020F0502020204030204" pitchFamily="34" charset="0"/>
                <a:cs typeface="Calibri" panose="020F0502020204030204" pitchFamily="34" charset="0"/>
              </a:rPr>
              <a:t>and </a:t>
            </a:r>
            <a:r>
              <a:rPr lang="en-IN" sz="2400" b="1" dirty="0">
                <a:latin typeface="Calibri" panose="020F0502020204030204" pitchFamily="34" charset="0"/>
                <a:ea typeface="Calibri" panose="020F0502020204030204" pitchFamily="34" charset="0"/>
                <a:cs typeface="Calibri" panose="020F0502020204030204" pitchFamily="34" charset="0"/>
              </a:rPr>
              <a:t>“apple” </a:t>
            </a:r>
            <a:r>
              <a:rPr lang="en-IN" sz="2400" dirty="0">
                <a:latin typeface="Calibri" panose="020F0502020204030204" pitchFamily="34" charset="0"/>
                <a:ea typeface="Calibri" panose="020F0502020204030204" pitchFamily="34" charset="0"/>
                <a:cs typeface="Calibri" panose="020F0502020204030204" pitchFamily="34" charset="0"/>
              </a:rPr>
              <a:t>ARE TREATED AS DIFFERENT VALUES.</a:t>
            </a:r>
          </a:p>
          <a:p>
            <a:pPr marL="342900" indent="-342900" algn="just">
              <a:lnSpc>
                <a:spcPct val="150000"/>
              </a:lnSpc>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IN MERGE QUERIES , YOU CAN ENABLE “IGNORE CASE” IN THE FUZZY MATCHING SETTINGS.</a:t>
            </a:r>
          </a:p>
          <a:p>
            <a:pPr marL="342900" indent="-342900" algn="just">
              <a:lnSpc>
                <a:spcPct val="150000"/>
              </a:lnSpc>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THIS TELLS POWER BI TO TREAT </a:t>
            </a:r>
            <a:r>
              <a:rPr lang="en-IN" sz="2400" b="1" dirty="0">
                <a:latin typeface="Calibri" panose="020F0502020204030204" pitchFamily="34" charset="0"/>
                <a:ea typeface="Calibri" panose="020F0502020204030204" pitchFamily="34" charset="0"/>
                <a:cs typeface="Calibri" panose="020F0502020204030204" pitchFamily="34" charset="0"/>
              </a:rPr>
              <a:t>“Apple” </a:t>
            </a:r>
            <a:r>
              <a:rPr lang="en-IN" sz="2400" dirty="0">
                <a:latin typeface="Calibri" panose="020F0502020204030204" pitchFamily="34" charset="0"/>
                <a:ea typeface="Calibri" panose="020F0502020204030204" pitchFamily="34" charset="0"/>
                <a:cs typeface="Calibri" panose="020F0502020204030204" pitchFamily="34" charset="0"/>
              </a:rPr>
              <a:t>AND </a:t>
            </a:r>
            <a:r>
              <a:rPr lang="en-IN" sz="2400" b="1" dirty="0">
                <a:latin typeface="Calibri" panose="020F0502020204030204" pitchFamily="34" charset="0"/>
                <a:ea typeface="Calibri" panose="020F0502020204030204" pitchFamily="34" charset="0"/>
                <a:cs typeface="Calibri" panose="020F0502020204030204" pitchFamily="34" charset="0"/>
              </a:rPr>
              <a:t>“apple” </a:t>
            </a:r>
            <a:r>
              <a:rPr lang="en-IN" sz="2400" dirty="0">
                <a:latin typeface="Calibri" panose="020F0502020204030204" pitchFamily="34" charset="0"/>
                <a:ea typeface="Calibri" panose="020F0502020204030204" pitchFamily="34" charset="0"/>
                <a:cs typeface="Calibri" panose="020F0502020204030204" pitchFamily="34" charset="0"/>
              </a:rPr>
              <a:t>AS THE SAME.</a:t>
            </a:r>
            <a:endParaRPr lang="en-IN" sz="2400" dirty="0"/>
          </a:p>
        </p:txBody>
      </p:sp>
      <p:pic>
        <p:nvPicPr>
          <p:cNvPr id="6" name="Picture 5">
            <a:extLst>
              <a:ext uri="{FF2B5EF4-FFF2-40B4-BE49-F238E27FC236}">
                <a16:creationId xmlns:a16="http://schemas.microsoft.com/office/drawing/2014/main" id="{11ED6F12-1366-AAE1-2658-06EB496F8C8A}"/>
              </a:ext>
            </a:extLst>
          </p:cNvPr>
          <p:cNvPicPr>
            <a:picLocks noChangeAspect="1"/>
          </p:cNvPicPr>
          <p:nvPr/>
        </p:nvPicPr>
        <p:blipFill>
          <a:blip r:embed="rId5"/>
          <a:stretch>
            <a:fillRect/>
          </a:stretch>
        </p:blipFill>
        <p:spPr>
          <a:xfrm>
            <a:off x="3810000" y="4042807"/>
            <a:ext cx="9144000" cy="59419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9FCE8BBF-2AB5-A866-33ED-5ADCF95FB7B9}"/>
              </a:ext>
            </a:extLst>
          </p:cNvPr>
          <p:cNvSpPr/>
          <p:nvPr/>
        </p:nvSpPr>
        <p:spPr>
          <a:xfrm>
            <a:off x="3820886" y="8801100"/>
            <a:ext cx="5164800" cy="533400"/>
          </a:xfrm>
          <a:prstGeom prst="rect">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Tree>
    <p:extLst>
      <p:ext uri="{BB962C8B-B14F-4D97-AF65-F5344CB8AC3E}">
        <p14:creationId xmlns:p14="http://schemas.microsoft.com/office/powerpoint/2010/main" val="3604011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63BDE-DBE0-C76E-5E22-E8A81EED18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599EBB-1EFD-D3B3-91B4-8254F0579E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DE200C1A-70F6-34C9-2E16-7C36C644DE18}"/>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EB46E73A-B238-250C-B0F2-41CFB6D6A48C}"/>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F169461C-1203-FB74-A22B-667F4E6BF447}"/>
              </a:ext>
            </a:extLst>
          </p:cNvPr>
          <p:cNvSpPr txBox="1"/>
          <p:nvPr/>
        </p:nvSpPr>
        <p:spPr>
          <a:xfrm>
            <a:off x="2220349" y="-4732"/>
            <a:ext cx="9890008" cy="5021055"/>
          </a:xfrm>
          <a:prstGeom prst="rect">
            <a:avLst/>
          </a:prstGeom>
          <a:noFill/>
        </p:spPr>
        <p:txBody>
          <a:bodyPr wrap="square">
            <a:spAutoFit/>
          </a:bodyPr>
          <a:lstStyle/>
          <a:p>
            <a:endParaRPr lang="en-IN" sz="2400" dirty="0">
              <a:solidFill>
                <a:schemeClr val="tx1"/>
              </a:solidFill>
            </a:endParaRPr>
          </a:p>
          <a:p>
            <a:pPr algn="just">
              <a:buFont typeface="Wingdings" panose="05000000000000000000" pitchFamily="2" charset="2"/>
              <a:buChar char="Ø"/>
            </a:pPr>
            <a:r>
              <a:rPr lang="en-IN" sz="2400" b="1" dirty="0"/>
              <a:t> APPEND QUERIES</a:t>
            </a:r>
          </a:p>
          <a:p>
            <a:pPr algn="just"/>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buFont typeface="Arial" panose="020B0604020202020204" pitchFamily="34" charset="0"/>
              <a:buChar char="•"/>
            </a:pP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IT IS USED TO COMBINE ROWS FROM TWO OR MORE TABLES.</a:t>
            </a:r>
          </a:p>
          <a:p>
            <a:pPr marL="342900" indent="-342900" algn="just">
              <a:lnSpc>
                <a:spcPct val="150000"/>
              </a:lnSpc>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ITS ACT LIKE A UNION ALL (SET OPERATOR) IN SQL.</a:t>
            </a:r>
          </a:p>
          <a:p>
            <a:pPr marL="342900" indent="-342900" algn="just">
              <a:lnSpc>
                <a:spcPct val="150000"/>
              </a:lnSpc>
              <a:buFont typeface="Arial" panose="020B0604020202020204" pitchFamily="34" charset="0"/>
              <a:buChar char="•"/>
            </a:pP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IT ADDS ONLY THOSE ROWS WHICH CO</a:t>
            </a:r>
            <a:r>
              <a:rPr lang="en-IN" sz="2400" dirty="0">
                <a:latin typeface="Calibri" panose="020F0502020204030204" pitchFamily="34" charset="0"/>
                <a:ea typeface="Calibri" panose="020F0502020204030204" pitchFamily="34" charset="0"/>
                <a:cs typeface="Calibri" panose="020F0502020204030204" pitchFamily="34" charset="0"/>
              </a:rPr>
              <a:t>LUMNS CONTAINS SAME NAME WITH SAME DATA TYPE.</a:t>
            </a:r>
          </a:p>
          <a:p>
            <a:pPr marL="342900" indent="-342900" algn="just">
              <a:lnSpc>
                <a:spcPct val="150000"/>
              </a:lnSpc>
              <a:buFont typeface="Arial" panose="020B0604020202020204" pitchFamily="34" charset="0"/>
              <a:buChar char="•"/>
            </a:pPr>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APPEND QUERIES : </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ADD ROWS FROM ONE TABLE INTO THE CURRENT TABLE.</a:t>
            </a:r>
          </a:p>
          <a:p>
            <a:pPr marL="342900" indent="-342900" algn="just">
              <a:lnSpc>
                <a:spcPct val="150000"/>
              </a:lnSpc>
              <a:buFont typeface="Arial" panose="020B0604020202020204" pitchFamily="34" charset="0"/>
              <a:buChar char="•"/>
            </a:pPr>
            <a:r>
              <a:rPr lang="en-IN" sz="2400" b="1" dirty="0">
                <a:latin typeface="Calibri" panose="020F0502020204030204" pitchFamily="34" charset="0"/>
                <a:ea typeface="Calibri" panose="020F0502020204030204" pitchFamily="34" charset="0"/>
                <a:cs typeface="Calibri" panose="020F0502020204030204" pitchFamily="34" charset="0"/>
              </a:rPr>
              <a:t>APPEND QUERIES AS NEW : </a:t>
            </a:r>
            <a:r>
              <a:rPr lang="en-IN" sz="2400" dirty="0">
                <a:latin typeface="Calibri" panose="020F0502020204030204" pitchFamily="34" charset="0"/>
                <a:ea typeface="Calibri" panose="020F0502020204030204" pitchFamily="34" charset="0"/>
                <a:cs typeface="Calibri" panose="020F0502020204030204" pitchFamily="34" charset="0"/>
              </a:rPr>
              <a:t>COMBINES THE TABLES INTO A NEW TABLE.</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1C13A22-C224-F468-C25B-C9E196A8C4CE}"/>
              </a:ext>
            </a:extLst>
          </p:cNvPr>
          <p:cNvPicPr>
            <a:picLocks noChangeAspect="1"/>
          </p:cNvPicPr>
          <p:nvPr/>
        </p:nvPicPr>
        <p:blipFill>
          <a:blip r:embed="rId5"/>
          <a:stretch>
            <a:fillRect/>
          </a:stretch>
        </p:blipFill>
        <p:spPr>
          <a:xfrm>
            <a:off x="12725400" y="1962063"/>
            <a:ext cx="2743200" cy="1829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F1067559-24F9-7588-8F6D-BABBA0F1B987}"/>
              </a:ext>
            </a:extLst>
          </p:cNvPr>
          <p:cNvPicPr>
            <a:picLocks noChangeAspect="1"/>
          </p:cNvPicPr>
          <p:nvPr/>
        </p:nvPicPr>
        <p:blipFill>
          <a:blip r:embed="rId6"/>
          <a:stretch>
            <a:fillRect/>
          </a:stretch>
        </p:blipFill>
        <p:spPr>
          <a:xfrm>
            <a:off x="2819400" y="6140339"/>
            <a:ext cx="7662198" cy="3661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E5250A57-9DB4-BFA6-3425-DF26F5727C35}"/>
              </a:ext>
            </a:extLst>
          </p:cNvPr>
          <p:cNvPicPr>
            <a:picLocks noChangeAspect="1"/>
          </p:cNvPicPr>
          <p:nvPr/>
        </p:nvPicPr>
        <p:blipFill>
          <a:blip r:embed="rId7"/>
          <a:stretch>
            <a:fillRect/>
          </a:stretch>
        </p:blipFill>
        <p:spPr>
          <a:xfrm>
            <a:off x="12378455" y="4276896"/>
            <a:ext cx="5418290" cy="5524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419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F84D-E246-6F95-A855-71CE1D541D1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29D783-B7F7-7ECF-F903-9E7FF6EEBEB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FA86A8C2-24D4-5BF9-9E85-1FD84AFC79FC}"/>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TRANSFORM</a:t>
            </a:r>
          </a:p>
        </p:txBody>
      </p:sp>
      <p:sp>
        <p:nvSpPr>
          <p:cNvPr id="8" name="Freeform 8">
            <a:extLst>
              <a:ext uri="{FF2B5EF4-FFF2-40B4-BE49-F238E27FC236}">
                <a16:creationId xmlns:a16="http://schemas.microsoft.com/office/drawing/2014/main" id="{000FDE2D-8DB1-13B7-CB6F-C7507AF523E4}"/>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3A7C0297-4D0E-C1B1-3F1C-8CDAD6405A2E}"/>
              </a:ext>
            </a:extLst>
          </p:cNvPr>
          <p:cNvSpPr txBox="1"/>
          <p:nvPr/>
        </p:nvSpPr>
        <p:spPr>
          <a:xfrm>
            <a:off x="7309070" y="266700"/>
            <a:ext cx="5699008" cy="707886"/>
          </a:xfrm>
          <a:prstGeom prst="rect">
            <a:avLst/>
          </a:prstGeom>
          <a:noFill/>
        </p:spPr>
        <p:txBody>
          <a:bodyPr wrap="square">
            <a:spAutoFit/>
          </a:bodyPr>
          <a:lstStyle/>
          <a:p>
            <a:r>
              <a:rPr lang="en-IN" sz="4000" b="1" dirty="0">
                <a:solidFill>
                  <a:schemeClr val="tx1"/>
                </a:solidFill>
              </a:rPr>
              <a:t>TRANSFORM</a:t>
            </a:r>
            <a:endParaRPr lang="en-IN" sz="4000" dirty="0">
              <a:solidFill>
                <a:schemeClr val="tx1"/>
              </a:solidFill>
            </a:endParaRPr>
          </a:p>
        </p:txBody>
      </p:sp>
      <p:pic>
        <p:nvPicPr>
          <p:cNvPr id="6" name="Picture 5">
            <a:extLst>
              <a:ext uri="{FF2B5EF4-FFF2-40B4-BE49-F238E27FC236}">
                <a16:creationId xmlns:a16="http://schemas.microsoft.com/office/drawing/2014/main" id="{27A08716-3B3C-FD0E-1CD4-9C7308E78043}"/>
              </a:ext>
            </a:extLst>
          </p:cNvPr>
          <p:cNvPicPr>
            <a:picLocks noChangeAspect="1"/>
          </p:cNvPicPr>
          <p:nvPr/>
        </p:nvPicPr>
        <p:blipFill>
          <a:blip r:embed="rId5"/>
          <a:stretch>
            <a:fillRect/>
          </a:stretch>
        </p:blipFill>
        <p:spPr>
          <a:xfrm>
            <a:off x="2438400" y="1653116"/>
            <a:ext cx="11783785" cy="20231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28AE3657-8B13-D94F-0142-21BFA1C8AAB3}"/>
              </a:ext>
            </a:extLst>
          </p:cNvPr>
          <p:cNvSpPr txBox="1"/>
          <p:nvPr/>
        </p:nvSpPr>
        <p:spPr>
          <a:xfrm>
            <a:off x="2405742" y="4692721"/>
            <a:ext cx="7652657" cy="1200329"/>
          </a:xfrm>
          <a:prstGeom prst="rect">
            <a:avLst/>
          </a:prstGeom>
          <a:noFill/>
        </p:spPr>
        <p:txBody>
          <a:bodyPr wrap="square">
            <a:spAutoFit/>
          </a:bodyPr>
          <a:lstStyle/>
          <a:p>
            <a:pPr marL="342900" indent="-342900">
              <a:buFont typeface="Wingdings" panose="05000000000000000000" pitchFamily="2" charset="2"/>
              <a:buChar char="Ø"/>
            </a:pPr>
            <a:r>
              <a:rPr lang="en-IN" sz="2400" b="1" dirty="0"/>
              <a:t>TRANSPOSE</a:t>
            </a:r>
          </a:p>
          <a:p>
            <a:endParaRPr lang="en-IN" sz="2400" b="1" dirty="0"/>
          </a:p>
          <a:p>
            <a:pPr marL="342900" indent="-342900">
              <a:buFont typeface="Arial" panose="020B0604020202020204" pitchFamily="34" charset="0"/>
              <a:buChar char="•"/>
            </a:pPr>
            <a:r>
              <a:rPr lang="en-IN" sz="2400" b="1" dirty="0">
                <a:solidFill>
                  <a:schemeClr val="tx1"/>
                </a:solidFill>
              </a:rPr>
              <a:t> </a:t>
            </a:r>
            <a:r>
              <a:rPr lang="en-IN" sz="2400" dirty="0">
                <a:solidFill>
                  <a:schemeClr val="tx1"/>
                </a:solidFill>
              </a:rPr>
              <a:t>TREATING ROWS AS COLUMNS AND COLUMNS AS ROWS</a:t>
            </a:r>
          </a:p>
        </p:txBody>
      </p:sp>
      <p:pic>
        <p:nvPicPr>
          <p:cNvPr id="13" name="Picture 12">
            <a:extLst>
              <a:ext uri="{FF2B5EF4-FFF2-40B4-BE49-F238E27FC236}">
                <a16:creationId xmlns:a16="http://schemas.microsoft.com/office/drawing/2014/main" id="{F502D2AA-37BF-9B15-7925-E03166A00D7C}"/>
              </a:ext>
            </a:extLst>
          </p:cNvPr>
          <p:cNvPicPr>
            <a:picLocks noChangeAspect="1"/>
          </p:cNvPicPr>
          <p:nvPr/>
        </p:nvPicPr>
        <p:blipFill>
          <a:blip r:embed="rId6"/>
          <a:stretch>
            <a:fillRect/>
          </a:stretch>
        </p:blipFill>
        <p:spPr>
          <a:xfrm>
            <a:off x="3429000" y="6348792"/>
            <a:ext cx="10325995" cy="29642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69239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DB400-2F7A-E5A0-C58A-B2CD3943A2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2C06B0-DDB7-DB2E-89E4-758A8D70E4B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9929A638-42C0-EBB3-46DD-84DA17FBB05E}"/>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TRANSFORM</a:t>
            </a:r>
          </a:p>
        </p:txBody>
      </p:sp>
      <p:sp>
        <p:nvSpPr>
          <p:cNvPr id="8" name="Freeform 8">
            <a:extLst>
              <a:ext uri="{FF2B5EF4-FFF2-40B4-BE49-F238E27FC236}">
                <a16:creationId xmlns:a16="http://schemas.microsoft.com/office/drawing/2014/main" id="{7ED58D72-A057-4C5A-8EE7-CA735B8B645F}"/>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40238AFD-4126-0F81-A7A1-86E8118777F9}"/>
              </a:ext>
            </a:extLst>
          </p:cNvPr>
          <p:cNvSpPr txBox="1"/>
          <p:nvPr/>
        </p:nvSpPr>
        <p:spPr>
          <a:xfrm>
            <a:off x="2630766" y="711664"/>
            <a:ext cx="6132234" cy="1938992"/>
          </a:xfrm>
          <a:prstGeom prst="rect">
            <a:avLst/>
          </a:prstGeom>
          <a:noFill/>
        </p:spPr>
        <p:txBody>
          <a:bodyPr wrap="square">
            <a:spAutoFit/>
          </a:bodyPr>
          <a:lstStyle/>
          <a:p>
            <a:pPr marL="342900" indent="-342900">
              <a:buFont typeface="Wingdings" panose="05000000000000000000" pitchFamily="2" charset="2"/>
              <a:buChar char="Ø"/>
            </a:pPr>
            <a:r>
              <a:rPr lang="en-IN" sz="2400" b="1" dirty="0"/>
              <a:t>REVERSE ROWS</a:t>
            </a:r>
          </a:p>
          <a:p>
            <a:endParaRPr lang="en-IN" sz="2400" b="1" dirty="0"/>
          </a:p>
          <a:p>
            <a:pPr marL="342900" indent="-342900" algn="just">
              <a:buFont typeface="Arial" panose="020B0604020202020204" pitchFamily="34" charset="0"/>
              <a:buChar char="•"/>
            </a:pPr>
            <a:r>
              <a:rPr lang="en-IN" sz="2400" dirty="0"/>
              <a:t>SIMPLY FLIPS THE ORDER OF YOUR TABLE.</a:t>
            </a:r>
          </a:p>
          <a:p>
            <a:pPr marL="342900" indent="-342900" algn="just">
              <a:buFont typeface="Arial" panose="020B0604020202020204" pitchFamily="34" charset="0"/>
              <a:buChar char="•"/>
            </a:pPr>
            <a:r>
              <a:rPr lang="en-IN" sz="2400" dirty="0">
                <a:solidFill>
                  <a:schemeClr val="tx1"/>
                </a:solidFill>
              </a:rPr>
              <a:t>TURNING THE LAST ROW INTO THE FIRST AND THE FIRST ROW INTO THE LAST.</a:t>
            </a:r>
          </a:p>
        </p:txBody>
      </p:sp>
      <p:pic>
        <p:nvPicPr>
          <p:cNvPr id="7" name="Picture 6">
            <a:extLst>
              <a:ext uri="{FF2B5EF4-FFF2-40B4-BE49-F238E27FC236}">
                <a16:creationId xmlns:a16="http://schemas.microsoft.com/office/drawing/2014/main" id="{084F3542-954C-6BDA-3601-9659897AE079}"/>
              </a:ext>
            </a:extLst>
          </p:cNvPr>
          <p:cNvPicPr>
            <a:picLocks noChangeAspect="1"/>
          </p:cNvPicPr>
          <p:nvPr/>
        </p:nvPicPr>
        <p:blipFill>
          <a:blip r:embed="rId5"/>
          <a:stretch>
            <a:fillRect/>
          </a:stretch>
        </p:blipFill>
        <p:spPr>
          <a:xfrm>
            <a:off x="10058399" y="2129948"/>
            <a:ext cx="6614733" cy="7178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1144166-817A-39AA-6672-D64271E6A151}"/>
              </a:ext>
            </a:extLst>
          </p:cNvPr>
          <p:cNvPicPr>
            <a:picLocks noChangeAspect="1"/>
          </p:cNvPicPr>
          <p:nvPr/>
        </p:nvPicPr>
        <p:blipFill>
          <a:blip r:embed="rId6"/>
          <a:stretch>
            <a:fillRect/>
          </a:stretch>
        </p:blipFill>
        <p:spPr>
          <a:xfrm>
            <a:off x="2819400" y="5840758"/>
            <a:ext cx="3152452" cy="2061933"/>
          </a:xfrm>
          <a:prstGeom prst="rect">
            <a:avLst/>
          </a:prstGeom>
        </p:spPr>
      </p:pic>
      <p:sp>
        <p:nvSpPr>
          <p:cNvPr id="12" name="TextBox 11">
            <a:extLst>
              <a:ext uri="{FF2B5EF4-FFF2-40B4-BE49-F238E27FC236}">
                <a16:creationId xmlns:a16="http://schemas.microsoft.com/office/drawing/2014/main" id="{16F07FDD-5DC3-8900-9930-CBA0A5653AB7}"/>
              </a:ext>
            </a:extLst>
          </p:cNvPr>
          <p:cNvSpPr txBox="1"/>
          <p:nvPr/>
        </p:nvSpPr>
        <p:spPr>
          <a:xfrm>
            <a:off x="2630766" y="4318054"/>
            <a:ext cx="6132234" cy="1200329"/>
          </a:xfrm>
          <a:prstGeom prst="rect">
            <a:avLst/>
          </a:prstGeom>
          <a:noFill/>
        </p:spPr>
        <p:txBody>
          <a:bodyPr wrap="square">
            <a:spAutoFit/>
          </a:bodyPr>
          <a:lstStyle/>
          <a:p>
            <a:pPr marL="342900" indent="-342900">
              <a:buFont typeface="Wingdings" panose="05000000000000000000" pitchFamily="2" charset="2"/>
              <a:buChar char="Ø"/>
            </a:pPr>
            <a:r>
              <a:rPr lang="en-IN" sz="2400" b="1" dirty="0"/>
              <a:t>COUNT ROWS</a:t>
            </a:r>
          </a:p>
          <a:p>
            <a:pPr marL="342900" indent="-342900">
              <a:buFont typeface="Arial" panose="020B0604020202020204" pitchFamily="34" charset="0"/>
              <a:buChar char="•"/>
            </a:pPr>
            <a:r>
              <a:rPr lang="en-IN" sz="2400" dirty="0"/>
              <a:t>SIMPLY GIVES THE COUNT OF THE ROWS PRESENT IN THE TABLE.</a:t>
            </a:r>
          </a:p>
        </p:txBody>
      </p:sp>
    </p:spTree>
    <p:extLst>
      <p:ext uri="{BB962C8B-B14F-4D97-AF65-F5344CB8AC3E}">
        <p14:creationId xmlns:p14="http://schemas.microsoft.com/office/powerpoint/2010/main" val="2511975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4F9A0-FD7F-0DEE-7153-C4F81AC1EC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CF38C0-1008-9A6B-4D26-28F9160C706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D72F1B7F-D17F-1459-8F02-BAE9D68600AB}"/>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TRANSFORM</a:t>
            </a:r>
          </a:p>
        </p:txBody>
      </p:sp>
      <p:sp>
        <p:nvSpPr>
          <p:cNvPr id="8" name="Freeform 8">
            <a:extLst>
              <a:ext uri="{FF2B5EF4-FFF2-40B4-BE49-F238E27FC236}">
                <a16:creationId xmlns:a16="http://schemas.microsoft.com/office/drawing/2014/main" id="{DE517402-49CB-820F-246B-94B9E4E1824A}"/>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0">
            <a:extLst>
              <a:ext uri="{FF2B5EF4-FFF2-40B4-BE49-F238E27FC236}">
                <a16:creationId xmlns:a16="http://schemas.microsoft.com/office/drawing/2014/main" id="{EB5378CC-17AB-818A-B20F-71C7D83EF8C0}"/>
              </a:ext>
            </a:extLst>
          </p:cNvPr>
          <p:cNvSpPr txBox="1"/>
          <p:nvPr/>
        </p:nvSpPr>
        <p:spPr>
          <a:xfrm>
            <a:off x="2505916" y="826558"/>
            <a:ext cx="7652657" cy="2989729"/>
          </a:xfrm>
          <a:prstGeom prst="rect">
            <a:avLst/>
          </a:prstGeom>
          <a:noFill/>
        </p:spPr>
        <p:txBody>
          <a:bodyPr wrap="square">
            <a:spAutoFit/>
          </a:bodyPr>
          <a:lstStyle/>
          <a:p>
            <a:pPr marL="342900" indent="-342900">
              <a:buFont typeface="Wingdings" panose="05000000000000000000" pitchFamily="2" charset="2"/>
              <a:buChar char="Ø"/>
            </a:pPr>
            <a:r>
              <a:rPr lang="en-IN" sz="2400" b="1" dirty="0"/>
              <a:t>FILL</a:t>
            </a:r>
          </a:p>
          <a:p>
            <a:endParaRPr lang="en-IN" sz="2400" b="1" dirty="0"/>
          </a:p>
          <a:p>
            <a:pPr marL="342900" indent="-342900">
              <a:lnSpc>
                <a:spcPct val="150000"/>
              </a:lnSpc>
              <a:buFont typeface="Arial" panose="020B0604020202020204" pitchFamily="34" charset="0"/>
              <a:buChar char="•"/>
            </a:pPr>
            <a:r>
              <a:rPr lang="en-IN" sz="2400" b="1" dirty="0">
                <a:solidFill>
                  <a:schemeClr val="tx1"/>
                </a:solidFill>
              </a:rPr>
              <a:t> </a:t>
            </a:r>
            <a:r>
              <a:rPr lang="en-IN" sz="2400" b="1" dirty="0"/>
              <a:t>DOWN : </a:t>
            </a:r>
            <a:r>
              <a:rPr lang="en-IN" sz="2400" dirty="0"/>
              <a:t>IT COPIES THE VALUE FROM ABOVE INTO THE EMPTY CELLS BELOW.</a:t>
            </a:r>
            <a:endParaRPr lang="en-IN" sz="2400" b="1" dirty="0"/>
          </a:p>
          <a:p>
            <a:pPr marL="342900" indent="-342900">
              <a:lnSpc>
                <a:spcPct val="150000"/>
              </a:lnSpc>
              <a:buFont typeface="Arial" panose="020B0604020202020204" pitchFamily="34" charset="0"/>
              <a:buChar char="•"/>
            </a:pPr>
            <a:r>
              <a:rPr lang="en-IN" sz="2400" b="1" dirty="0">
                <a:solidFill>
                  <a:schemeClr val="tx1"/>
                </a:solidFill>
              </a:rPr>
              <a:t>UP : </a:t>
            </a:r>
            <a:r>
              <a:rPr lang="en-IN" sz="2400" b="1" dirty="0"/>
              <a:t>: </a:t>
            </a:r>
            <a:r>
              <a:rPr lang="en-IN" sz="2400" dirty="0"/>
              <a:t>IT COPIES THE VALUE FROM BELOW INTO THE EMPTY CELLS ABOVE.</a:t>
            </a:r>
            <a:endParaRPr lang="en-IN" sz="2400" b="1" dirty="0"/>
          </a:p>
        </p:txBody>
      </p:sp>
      <p:pic>
        <p:nvPicPr>
          <p:cNvPr id="7" name="Picture 6">
            <a:extLst>
              <a:ext uri="{FF2B5EF4-FFF2-40B4-BE49-F238E27FC236}">
                <a16:creationId xmlns:a16="http://schemas.microsoft.com/office/drawing/2014/main" id="{BE1BDEC1-590C-B81B-443D-122E230B959E}"/>
              </a:ext>
            </a:extLst>
          </p:cNvPr>
          <p:cNvPicPr>
            <a:picLocks noChangeAspect="1"/>
          </p:cNvPicPr>
          <p:nvPr/>
        </p:nvPicPr>
        <p:blipFill>
          <a:blip r:embed="rId5"/>
          <a:stretch>
            <a:fillRect/>
          </a:stretch>
        </p:blipFill>
        <p:spPr>
          <a:xfrm>
            <a:off x="10667998" y="1620459"/>
            <a:ext cx="3638648" cy="2918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B6F7B4A5-7965-FD0C-2A26-679AF863E66B}"/>
              </a:ext>
            </a:extLst>
          </p:cNvPr>
          <p:cNvPicPr>
            <a:picLocks noChangeAspect="1"/>
          </p:cNvPicPr>
          <p:nvPr/>
        </p:nvPicPr>
        <p:blipFill>
          <a:blip r:embed="rId6"/>
          <a:stretch>
            <a:fillRect/>
          </a:stretch>
        </p:blipFill>
        <p:spPr>
          <a:xfrm>
            <a:off x="1407683" y="5829300"/>
            <a:ext cx="7494537" cy="2918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36C35998-7464-FCBB-83F0-5A3114544C91}"/>
              </a:ext>
            </a:extLst>
          </p:cNvPr>
          <p:cNvPicPr>
            <a:picLocks noChangeAspect="1"/>
          </p:cNvPicPr>
          <p:nvPr/>
        </p:nvPicPr>
        <p:blipFill>
          <a:blip r:embed="rId7"/>
          <a:stretch>
            <a:fillRect/>
          </a:stretch>
        </p:blipFill>
        <p:spPr>
          <a:xfrm>
            <a:off x="9785832" y="7250451"/>
            <a:ext cx="7094485" cy="2051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Rectangle 21">
            <a:extLst>
              <a:ext uri="{FF2B5EF4-FFF2-40B4-BE49-F238E27FC236}">
                <a16:creationId xmlns:a16="http://schemas.microsoft.com/office/drawing/2014/main" id="{BE86FDF7-F805-4A6D-6559-D2B05D671EBB}"/>
              </a:ext>
            </a:extLst>
          </p:cNvPr>
          <p:cNvSpPr/>
          <p:nvPr/>
        </p:nvSpPr>
        <p:spPr>
          <a:xfrm>
            <a:off x="8182220" y="6290714"/>
            <a:ext cx="720000" cy="360000"/>
          </a:xfrm>
          <a:prstGeom prst="rect">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
        <p:nvSpPr>
          <p:cNvPr id="23" name="Rectangle 22">
            <a:extLst>
              <a:ext uri="{FF2B5EF4-FFF2-40B4-BE49-F238E27FC236}">
                <a16:creationId xmlns:a16="http://schemas.microsoft.com/office/drawing/2014/main" id="{1817C2B1-0887-3843-CBB7-BA9615B599E6}"/>
              </a:ext>
            </a:extLst>
          </p:cNvPr>
          <p:cNvSpPr/>
          <p:nvPr/>
        </p:nvSpPr>
        <p:spPr>
          <a:xfrm>
            <a:off x="16160317" y="7581900"/>
            <a:ext cx="720000" cy="360000"/>
          </a:xfrm>
          <a:prstGeom prst="rect">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Tree>
    <p:extLst>
      <p:ext uri="{BB962C8B-B14F-4D97-AF65-F5344CB8AC3E}">
        <p14:creationId xmlns:p14="http://schemas.microsoft.com/office/powerpoint/2010/main" val="408006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23BD1-BDFB-080F-3B73-F1A31CE12B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69F0C7-DF4B-CA31-E823-EF2C8232AD2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C35ABAC4-63C8-33EB-BCBA-8D23BA2402D1}"/>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TRANSFORM</a:t>
            </a:r>
          </a:p>
        </p:txBody>
      </p:sp>
      <p:sp>
        <p:nvSpPr>
          <p:cNvPr id="8" name="Freeform 8">
            <a:extLst>
              <a:ext uri="{FF2B5EF4-FFF2-40B4-BE49-F238E27FC236}">
                <a16:creationId xmlns:a16="http://schemas.microsoft.com/office/drawing/2014/main" id="{7F36F465-DDF2-3566-2C52-BF17F9B175E1}"/>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0">
            <a:extLst>
              <a:ext uri="{FF2B5EF4-FFF2-40B4-BE49-F238E27FC236}">
                <a16:creationId xmlns:a16="http://schemas.microsoft.com/office/drawing/2014/main" id="{5A250719-242C-81C2-FC9B-10AD5E7F0B4A}"/>
              </a:ext>
            </a:extLst>
          </p:cNvPr>
          <p:cNvSpPr txBox="1"/>
          <p:nvPr/>
        </p:nvSpPr>
        <p:spPr>
          <a:xfrm>
            <a:off x="2505916" y="826558"/>
            <a:ext cx="7652657" cy="8714373"/>
          </a:xfrm>
          <a:prstGeom prst="rect">
            <a:avLst/>
          </a:prstGeom>
          <a:noFill/>
        </p:spPr>
        <p:txBody>
          <a:bodyPr wrap="square">
            <a:spAutoFit/>
          </a:bodyPr>
          <a:lstStyle/>
          <a:p>
            <a:pPr marL="342900" indent="-342900">
              <a:buFont typeface="Wingdings" panose="05000000000000000000" pitchFamily="2" charset="2"/>
              <a:buChar char="Ø"/>
            </a:pPr>
            <a:r>
              <a:rPr lang="en-IN" sz="2400" b="1" dirty="0"/>
              <a:t>PIVOT</a:t>
            </a:r>
          </a:p>
          <a:p>
            <a:endParaRPr lang="en-IN" sz="2400" b="1" dirty="0"/>
          </a:p>
          <a:p>
            <a:pPr marL="342900" indent="-342900">
              <a:buFont typeface="Arial" panose="020B0604020202020204" pitchFamily="34" charset="0"/>
              <a:buChar char="•"/>
            </a:pPr>
            <a:r>
              <a:rPr lang="en-IN" sz="2400" dirty="0"/>
              <a:t>IT IS USED TO TURN ROW VALUES INTO COLUMN HEADERS.</a:t>
            </a:r>
          </a:p>
          <a:p>
            <a:pPr marL="342900" indent="-342900">
              <a:buFont typeface="Arial" panose="020B0604020202020204" pitchFamily="34" charset="0"/>
              <a:buChar char="•"/>
            </a:pPr>
            <a:r>
              <a:rPr lang="en-IN" sz="2400" dirty="0"/>
              <a:t>HELPING YOU RESHAPE YOUR DATA FOR ANALYSIS.</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Wingdings" panose="05000000000000000000" pitchFamily="2" charset="2"/>
              <a:buChar char="Ø"/>
            </a:pPr>
            <a:r>
              <a:rPr lang="en-IN" sz="2400" b="1" dirty="0"/>
              <a:t>UNPIVOT COLUMNS</a:t>
            </a:r>
          </a:p>
          <a:p>
            <a:endParaRPr lang="en-IN" sz="2400" b="1" dirty="0"/>
          </a:p>
          <a:p>
            <a:pPr marL="342900" indent="-342900" algn="just">
              <a:lnSpc>
                <a:spcPct val="150000"/>
              </a:lnSpc>
              <a:buFont typeface="Arial" panose="020B0604020202020204" pitchFamily="34" charset="0"/>
              <a:buChar char="•"/>
            </a:pPr>
            <a:r>
              <a:rPr lang="en-IN" sz="2400" b="1" dirty="0"/>
              <a:t>UNPIVOT COLUMNS : </a:t>
            </a:r>
            <a:r>
              <a:rPr lang="en-IN" sz="2400" dirty="0"/>
              <a:t>CONVERTS SELECTED COLUMNS INTO ROWS.</a:t>
            </a:r>
            <a:endParaRPr lang="en-IN" sz="2400" b="1" dirty="0"/>
          </a:p>
          <a:p>
            <a:pPr marL="342900" indent="-342900" algn="just">
              <a:lnSpc>
                <a:spcPct val="150000"/>
              </a:lnSpc>
              <a:buFont typeface="Arial" panose="020B0604020202020204" pitchFamily="34" charset="0"/>
              <a:buChar char="•"/>
            </a:pPr>
            <a:r>
              <a:rPr lang="en-IN" sz="2400" b="1" dirty="0"/>
              <a:t>UNPIVOT OTHER COLUMNS : </a:t>
            </a:r>
            <a:r>
              <a:rPr lang="en-IN" sz="2400" dirty="0"/>
              <a:t>UNPIVOTS ALL COLUMNS EXCEPT THE ONES YOU SELECTED.</a:t>
            </a:r>
            <a:endParaRPr lang="en-IN" sz="2400" b="1" dirty="0"/>
          </a:p>
          <a:p>
            <a:pPr marL="342900" indent="-342900" algn="just">
              <a:lnSpc>
                <a:spcPct val="150000"/>
              </a:lnSpc>
              <a:buFont typeface="Arial" panose="020B0604020202020204" pitchFamily="34" charset="0"/>
              <a:buChar char="•"/>
            </a:pPr>
            <a:r>
              <a:rPr lang="en-IN" sz="2400" b="1" dirty="0"/>
              <a:t>UNPIVOT ONLY SELECTED COLUMNS : </a:t>
            </a:r>
            <a:r>
              <a:rPr lang="en-IN" sz="2400" dirty="0"/>
              <a:t>KEEPS OTHER COLUMNS AS-IS AND ONLY UNPIVOTS WHAT YOU CHOOSE.</a:t>
            </a:r>
            <a:endParaRPr lang="en-IN" sz="2400" b="1" dirty="0"/>
          </a:p>
        </p:txBody>
      </p:sp>
      <p:pic>
        <p:nvPicPr>
          <p:cNvPr id="4" name="Picture 3">
            <a:extLst>
              <a:ext uri="{FF2B5EF4-FFF2-40B4-BE49-F238E27FC236}">
                <a16:creationId xmlns:a16="http://schemas.microsoft.com/office/drawing/2014/main" id="{1617DF78-D8B1-C1D0-1881-06B81058C287}"/>
              </a:ext>
            </a:extLst>
          </p:cNvPr>
          <p:cNvPicPr>
            <a:picLocks noChangeAspect="1"/>
          </p:cNvPicPr>
          <p:nvPr/>
        </p:nvPicPr>
        <p:blipFill>
          <a:blip r:embed="rId5"/>
          <a:stretch>
            <a:fillRect/>
          </a:stretch>
        </p:blipFill>
        <p:spPr>
          <a:xfrm>
            <a:off x="10441781" y="2324100"/>
            <a:ext cx="6721422" cy="3741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0AAABFD5-6BFB-0E8A-5F4E-CF5C8E942EE1}"/>
              </a:ext>
            </a:extLst>
          </p:cNvPr>
          <p:cNvPicPr>
            <a:picLocks noChangeAspect="1"/>
          </p:cNvPicPr>
          <p:nvPr/>
        </p:nvPicPr>
        <p:blipFill>
          <a:blip r:embed="rId6"/>
          <a:stretch>
            <a:fillRect/>
          </a:stretch>
        </p:blipFill>
        <p:spPr>
          <a:xfrm>
            <a:off x="10318300" y="7519295"/>
            <a:ext cx="3904986" cy="18987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9245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7D5D3-E6C4-849A-FFE0-3AA0966243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B9C711-47A6-2FB7-B3C4-51B376A2966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0A90E503-6873-F426-C166-7D73CD084983}"/>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TRANSFORM</a:t>
            </a:r>
          </a:p>
        </p:txBody>
      </p:sp>
      <p:sp>
        <p:nvSpPr>
          <p:cNvPr id="8" name="Freeform 8">
            <a:extLst>
              <a:ext uri="{FF2B5EF4-FFF2-40B4-BE49-F238E27FC236}">
                <a16:creationId xmlns:a16="http://schemas.microsoft.com/office/drawing/2014/main" id="{D312F392-4F4C-B496-84CB-9EFD6E765E85}"/>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0">
            <a:extLst>
              <a:ext uri="{FF2B5EF4-FFF2-40B4-BE49-F238E27FC236}">
                <a16:creationId xmlns:a16="http://schemas.microsoft.com/office/drawing/2014/main" id="{48019554-4681-4896-FCA4-90EF93ABD174}"/>
              </a:ext>
            </a:extLst>
          </p:cNvPr>
          <p:cNvSpPr txBox="1"/>
          <p:nvPr/>
        </p:nvSpPr>
        <p:spPr>
          <a:xfrm>
            <a:off x="2710543" y="609173"/>
            <a:ext cx="7652657" cy="6867714"/>
          </a:xfrm>
          <a:prstGeom prst="rect">
            <a:avLst/>
          </a:prstGeom>
          <a:noFill/>
        </p:spPr>
        <p:txBody>
          <a:bodyPr wrap="square">
            <a:spAutoFit/>
          </a:bodyPr>
          <a:lstStyle/>
          <a:p>
            <a:pPr marL="342900" indent="-342900">
              <a:buFont typeface="Wingdings" panose="05000000000000000000" pitchFamily="2" charset="2"/>
              <a:buChar char="Ø"/>
            </a:pPr>
            <a:r>
              <a:rPr lang="en-IN" sz="2400" b="1" dirty="0"/>
              <a:t>MOVE</a:t>
            </a:r>
          </a:p>
          <a:p>
            <a:endParaRPr lang="en-IN" sz="2400" b="1" dirty="0"/>
          </a:p>
          <a:p>
            <a:pPr marL="342900" indent="-342900">
              <a:lnSpc>
                <a:spcPct val="150000"/>
              </a:lnSpc>
              <a:buFont typeface="Arial" panose="020B0604020202020204" pitchFamily="34" charset="0"/>
              <a:buChar char="•"/>
            </a:pPr>
            <a:r>
              <a:rPr lang="en-IN" sz="2400" b="1" dirty="0"/>
              <a:t>LEFT :</a:t>
            </a:r>
            <a:r>
              <a:rPr lang="en-IN" sz="2400" dirty="0"/>
              <a:t> SHIFTS THE COLUMN ONE PLACE TO THE LEFT</a:t>
            </a:r>
            <a:endParaRPr lang="en-IN" sz="2400" b="1" dirty="0"/>
          </a:p>
          <a:p>
            <a:pPr marL="342900" indent="-342900">
              <a:lnSpc>
                <a:spcPct val="150000"/>
              </a:lnSpc>
              <a:buFont typeface="Arial" panose="020B0604020202020204" pitchFamily="34" charset="0"/>
              <a:buChar char="•"/>
            </a:pPr>
            <a:r>
              <a:rPr lang="en-IN" sz="2400" b="1" dirty="0">
                <a:solidFill>
                  <a:schemeClr val="tx1"/>
                </a:solidFill>
              </a:rPr>
              <a:t>RIGHT : </a:t>
            </a:r>
            <a:r>
              <a:rPr lang="en-IN" sz="2400" dirty="0">
                <a:solidFill>
                  <a:schemeClr val="tx1"/>
                </a:solidFill>
              </a:rPr>
              <a:t>SHIFTS THE COLUMN ONE PLACE TO THE RIGHT</a:t>
            </a:r>
            <a:endParaRPr lang="en-IN" sz="2400" b="1" dirty="0">
              <a:solidFill>
                <a:schemeClr val="tx1"/>
              </a:solidFill>
            </a:endParaRPr>
          </a:p>
          <a:p>
            <a:pPr marL="342900" indent="-342900">
              <a:lnSpc>
                <a:spcPct val="150000"/>
              </a:lnSpc>
              <a:buFont typeface="Arial" panose="020B0604020202020204" pitchFamily="34" charset="0"/>
              <a:buChar char="•"/>
            </a:pPr>
            <a:r>
              <a:rPr lang="en-IN" sz="2400" b="1" dirty="0"/>
              <a:t>TO BEGINNING :</a:t>
            </a:r>
            <a:r>
              <a:rPr lang="en-IN" sz="2400" dirty="0"/>
              <a:t> SENDS THE COLUMN TO THE FIRST POSITION</a:t>
            </a:r>
            <a:endParaRPr lang="en-IN" sz="2400" b="1" dirty="0"/>
          </a:p>
          <a:p>
            <a:pPr marL="342900" indent="-342900">
              <a:lnSpc>
                <a:spcPct val="150000"/>
              </a:lnSpc>
              <a:buFont typeface="Arial" panose="020B0604020202020204" pitchFamily="34" charset="0"/>
              <a:buChar char="•"/>
            </a:pPr>
            <a:r>
              <a:rPr lang="en-IN" sz="2400" b="1" dirty="0"/>
              <a:t>TO END : </a:t>
            </a:r>
            <a:r>
              <a:rPr lang="en-IN" sz="2400" dirty="0"/>
              <a:t>SENDS THE COLUMN TO THE LAST POSITION.</a:t>
            </a:r>
          </a:p>
          <a:p>
            <a:pPr marL="342900" indent="-342900">
              <a:lnSpc>
                <a:spcPct val="150000"/>
              </a:lnSpc>
              <a:buFont typeface="Arial" panose="020B0604020202020204" pitchFamily="34" charset="0"/>
              <a:buChar char="•"/>
            </a:pPr>
            <a:endParaRPr lang="en-IN" sz="2400" b="1" dirty="0"/>
          </a:p>
          <a:p>
            <a:pPr marL="342900" indent="-342900">
              <a:lnSpc>
                <a:spcPct val="150000"/>
              </a:lnSpc>
              <a:buFont typeface="Arial" panose="020B0604020202020204" pitchFamily="34" charset="0"/>
              <a:buChar char="•"/>
            </a:pPr>
            <a:endParaRPr lang="en-IN" sz="2400" b="1" dirty="0"/>
          </a:p>
          <a:p>
            <a:pPr marL="342900" indent="-342900">
              <a:lnSpc>
                <a:spcPct val="150000"/>
              </a:lnSpc>
              <a:buFont typeface="Arial" panose="020B0604020202020204" pitchFamily="34" charset="0"/>
              <a:buChar char="•"/>
            </a:pPr>
            <a:endParaRPr lang="en-IN" sz="2400" b="1" dirty="0"/>
          </a:p>
          <a:p>
            <a:pPr marL="342900" indent="-342900">
              <a:lnSpc>
                <a:spcPct val="150000"/>
              </a:lnSpc>
              <a:buFont typeface="Arial" panose="020B0604020202020204" pitchFamily="34" charset="0"/>
              <a:buChar char="•"/>
            </a:pPr>
            <a:endParaRPr lang="en-IN" sz="2400" b="1" dirty="0"/>
          </a:p>
          <a:p>
            <a:pPr marL="342900" indent="-342900">
              <a:lnSpc>
                <a:spcPct val="150000"/>
              </a:lnSpc>
              <a:buFont typeface="Wingdings" panose="05000000000000000000" pitchFamily="2" charset="2"/>
              <a:buChar char="Ø"/>
            </a:pPr>
            <a:r>
              <a:rPr lang="en-IN" sz="2400" b="1" dirty="0"/>
              <a:t>LIST</a:t>
            </a:r>
          </a:p>
          <a:p>
            <a:pPr marL="342900" indent="-342900">
              <a:lnSpc>
                <a:spcPct val="150000"/>
              </a:lnSpc>
              <a:buFont typeface="Arial" panose="020B0604020202020204" pitchFamily="34" charset="0"/>
              <a:buChar char="•"/>
            </a:pPr>
            <a:r>
              <a:rPr lang="en-IN" sz="2400" dirty="0"/>
              <a:t>IT TURNS SELECTED COLUMN INTO A LIST.</a:t>
            </a:r>
          </a:p>
        </p:txBody>
      </p:sp>
      <p:pic>
        <p:nvPicPr>
          <p:cNvPr id="7" name="Picture 6">
            <a:extLst>
              <a:ext uri="{FF2B5EF4-FFF2-40B4-BE49-F238E27FC236}">
                <a16:creationId xmlns:a16="http://schemas.microsoft.com/office/drawing/2014/main" id="{68E84FD4-4F67-B3CA-D49C-5EAEA5E0BE38}"/>
              </a:ext>
            </a:extLst>
          </p:cNvPr>
          <p:cNvPicPr>
            <a:picLocks noChangeAspect="1"/>
          </p:cNvPicPr>
          <p:nvPr/>
        </p:nvPicPr>
        <p:blipFill>
          <a:blip r:embed="rId5"/>
          <a:stretch>
            <a:fillRect/>
          </a:stretch>
        </p:blipFill>
        <p:spPr>
          <a:xfrm>
            <a:off x="10839139" y="2705100"/>
            <a:ext cx="4469208" cy="3966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52F663BC-ACF0-2608-A34A-926CD0935648}"/>
              </a:ext>
            </a:extLst>
          </p:cNvPr>
          <p:cNvPicPr>
            <a:picLocks noChangeAspect="1"/>
          </p:cNvPicPr>
          <p:nvPr/>
        </p:nvPicPr>
        <p:blipFill>
          <a:blip r:embed="rId6"/>
          <a:stretch>
            <a:fillRect/>
          </a:stretch>
        </p:blipFill>
        <p:spPr>
          <a:xfrm>
            <a:off x="344791" y="4152900"/>
            <a:ext cx="1999189" cy="5806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6780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63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82393" y="4148578"/>
            <a:ext cx="3848679" cy="4030246"/>
          </a:xfrm>
          <a:custGeom>
            <a:avLst/>
            <a:gdLst/>
            <a:ahLst/>
            <a:cxnLst/>
            <a:rect l="l" t="t" r="r" b="b"/>
            <a:pathLst>
              <a:path w="5132145" h="5113482">
                <a:moveTo>
                  <a:pt x="0" y="0"/>
                </a:moveTo>
                <a:lnTo>
                  <a:pt x="5132145" y="0"/>
                </a:lnTo>
                <a:lnTo>
                  <a:pt x="5132145" y="5113482"/>
                </a:lnTo>
                <a:lnTo>
                  <a:pt x="0" y="5113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780296" y="4148578"/>
            <a:ext cx="3848680" cy="3829376"/>
          </a:xfrm>
          <a:custGeom>
            <a:avLst/>
            <a:gdLst/>
            <a:ahLst/>
            <a:cxnLst/>
            <a:rect l="l" t="t" r="r" b="b"/>
            <a:pathLst>
              <a:path w="5132145" h="5113482">
                <a:moveTo>
                  <a:pt x="0" y="0"/>
                </a:moveTo>
                <a:lnTo>
                  <a:pt x="5132144" y="0"/>
                </a:lnTo>
                <a:lnTo>
                  <a:pt x="5132144" y="5113482"/>
                </a:lnTo>
                <a:lnTo>
                  <a:pt x="0" y="5113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448800" y="4091045"/>
            <a:ext cx="3848679" cy="3829375"/>
          </a:xfrm>
          <a:custGeom>
            <a:avLst/>
            <a:gdLst/>
            <a:ahLst/>
            <a:cxnLst/>
            <a:rect l="l" t="t" r="r" b="b"/>
            <a:pathLst>
              <a:path w="5132145" h="5113482">
                <a:moveTo>
                  <a:pt x="0" y="0"/>
                </a:moveTo>
                <a:lnTo>
                  <a:pt x="5132145" y="0"/>
                </a:lnTo>
                <a:lnTo>
                  <a:pt x="5132145" y="5113482"/>
                </a:lnTo>
                <a:lnTo>
                  <a:pt x="0" y="5113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4676662" y="1639509"/>
            <a:ext cx="8934676" cy="940642"/>
          </a:xfrm>
          <a:prstGeom prst="rect">
            <a:avLst/>
          </a:prstGeom>
        </p:spPr>
        <p:txBody>
          <a:bodyPr lIns="0" tIns="0" rIns="0" bIns="0" rtlCol="0" anchor="t">
            <a:spAutoFit/>
          </a:bodyPr>
          <a:lstStyle/>
          <a:p>
            <a:pPr marL="0" lvl="0" indent="0" algn="ctr">
              <a:lnSpc>
                <a:spcPts val="8526"/>
              </a:lnSpc>
            </a:pPr>
            <a:r>
              <a:rPr lang="en-US" sz="3200" b="1" dirty="0">
                <a:solidFill>
                  <a:srgbClr val="000000"/>
                </a:solidFill>
                <a:latin typeface="Autograph"/>
                <a:ea typeface="Autograph"/>
                <a:cs typeface="Autograph"/>
                <a:sym typeface="Autograph"/>
              </a:rPr>
              <a:t>POWER BI WORKS IN 4 PHASES</a:t>
            </a:r>
          </a:p>
        </p:txBody>
      </p:sp>
      <p:sp>
        <p:nvSpPr>
          <p:cNvPr id="12" name="TextBox 12"/>
          <p:cNvSpPr txBox="1"/>
          <p:nvPr/>
        </p:nvSpPr>
        <p:spPr>
          <a:xfrm>
            <a:off x="5302289" y="4635958"/>
            <a:ext cx="2819400" cy="3046860"/>
          </a:xfrm>
          <a:prstGeom prst="rect">
            <a:avLst/>
          </a:prstGeom>
        </p:spPr>
        <p:txBody>
          <a:bodyPr wrap="square" lIns="0" tIns="0" rIns="0" bIns="0" rtlCol="0" anchor="t">
            <a:spAutoFit/>
          </a:bodyPr>
          <a:lstStyle/>
          <a:p>
            <a:pPr algn="ctr"/>
            <a:r>
              <a:rPr lang="en-US" b="1" dirty="0">
                <a:solidFill>
                  <a:srgbClr val="000000"/>
                </a:solidFill>
                <a:latin typeface="Autograph"/>
                <a:ea typeface="Autograph"/>
                <a:cs typeface="Autograph"/>
                <a:sym typeface="Autograph"/>
              </a:rPr>
              <a:t>MODEL</a:t>
            </a:r>
            <a:r>
              <a:rPr lang="en-US" sz="3499" b="1" dirty="0">
                <a:solidFill>
                  <a:srgbClr val="000000"/>
                </a:solidFill>
                <a:latin typeface="Autograph"/>
                <a:ea typeface="Autograph"/>
                <a:cs typeface="Autograph"/>
                <a:sym typeface="Autograph"/>
              </a:rPr>
              <a:t> </a:t>
            </a:r>
            <a:r>
              <a:rPr lang="en-US" b="1" dirty="0">
                <a:solidFill>
                  <a:srgbClr val="000000"/>
                </a:solidFill>
                <a:latin typeface="Autograph"/>
                <a:ea typeface="Autograph"/>
                <a:cs typeface="Autograph"/>
                <a:sym typeface="Autograph"/>
              </a:rPr>
              <a:t>BUILDING PHASE</a:t>
            </a:r>
          </a:p>
          <a:p>
            <a:pPr algn="ctr"/>
            <a:endParaRPr lang="en-US" dirty="0">
              <a:solidFill>
                <a:srgbClr val="000000"/>
              </a:solidFill>
              <a:latin typeface="Autograph"/>
              <a:ea typeface="Autograph"/>
              <a:cs typeface="Autograph"/>
              <a:sym typeface="Autograph"/>
            </a:endParaRPr>
          </a:p>
          <a:p>
            <a:pPr algn="ct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The model building phase is where you organize and relate your data so that POWER BI can understand how everything connects.</a:t>
            </a:r>
          </a:p>
          <a:p>
            <a:pPr algn="ctr">
              <a:lnSpc>
                <a:spcPts val="5249"/>
              </a:lnSpc>
            </a:pPr>
            <a:endParaRPr lang="en-US" dirty="0">
              <a:solidFill>
                <a:srgbClr val="000000"/>
              </a:solidFill>
              <a:latin typeface="Autograph"/>
              <a:ea typeface="Autograph"/>
              <a:cs typeface="Autograph"/>
              <a:sym typeface="Autograph"/>
            </a:endParaRPr>
          </a:p>
        </p:txBody>
      </p:sp>
      <p:sp>
        <p:nvSpPr>
          <p:cNvPr id="13" name="TextBox 13"/>
          <p:cNvSpPr txBox="1"/>
          <p:nvPr/>
        </p:nvSpPr>
        <p:spPr>
          <a:xfrm>
            <a:off x="913008" y="4656852"/>
            <a:ext cx="2587448" cy="1878719"/>
          </a:xfrm>
          <a:prstGeom prst="rect">
            <a:avLst/>
          </a:prstGeom>
        </p:spPr>
        <p:txBody>
          <a:bodyPr wrap="square" lIns="0" tIns="0" rIns="0" bIns="0" rtlCol="0" anchor="t">
            <a:spAutoFit/>
          </a:bodyPr>
          <a:lstStyle/>
          <a:p>
            <a:pPr algn="ctr">
              <a:lnSpc>
                <a:spcPts val="5249"/>
              </a:lnSpc>
            </a:pPr>
            <a:r>
              <a:rPr lang="en-US" b="1" dirty="0">
                <a:solidFill>
                  <a:srgbClr val="000000"/>
                </a:solidFill>
                <a:latin typeface="Autograph"/>
                <a:ea typeface="Autograph"/>
                <a:cs typeface="Autograph"/>
                <a:sym typeface="Autograph"/>
              </a:rPr>
              <a:t>GET DATA PHASE</a:t>
            </a:r>
          </a:p>
          <a:p>
            <a:pPr algn="ctr">
              <a:lnSpc>
                <a:spcPct val="150000"/>
              </a:lnSpc>
            </a:pP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It is the first step where you bring data into POWER BI from  different sources.</a:t>
            </a:r>
            <a:endParaRPr lang="en-US" dirty="0">
              <a:solidFill>
                <a:srgbClr val="000000"/>
              </a:solidFill>
              <a:latin typeface="Autograph"/>
              <a:ea typeface="Autograph"/>
              <a:cs typeface="Autograph"/>
              <a:sym typeface="Autograph"/>
            </a:endParaRPr>
          </a:p>
        </p:txBody>
      </p:sp>
      <p:sp>
        <p:nvSpPr>
          <p:cNvPr id="14" name="Freeform 3">
            <a:extLst>
              <a:ext uri="{FF2B5EF4-FFF2-40B4-BE49-F238E27FC236}">
                <a16:creationId xmlns:a16="http://schemas.microsoft.com/office/drawing/2014/main" id="{9A2338F7-D447-3D91-0139-4681BDC72ACB}"/>
              </a:ext>
            </a:extLst>
          </p:cNvPr>
          <p:cNvSpPr/>
          <p:nvPr/>
        </p:nvSpPr>
        <p:spPr>
          <a:xfrm>
            <a:off x="13790810" y="4064367"/>
            <a:ext cx="4172841" cy="3741063"/>
          </a:xfrm>
          <a:custGeom>
            <a:avLst/>
            <a:gdLst/>
            <a:ahLst/>
            <a:cxnLst/>
            <a:rect l="l" t="t" r="r" b="b"/>
            <a:pathLst>
              <a:path w="5132145" h="5113482">
                <a:moveTo>
                  <a:pt x="0" y="0"/>
                </a:moveTo>
                <a:lnTo>
                  <a:pt x="5132145" y="0"/>
                </a:lnTo>
                <a:lnTo>
                  <a:pt x="5132145" y="5113482"/>
                </a:lnTo>
                <a:lnTo>
                  <a:pt x="0" y="5113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5" name="TextBox 12">
            <a:extLst>
              <a:ext uri="{FF2B5EF4-FFF2-40B4-BE49-F238E27FC236}">
                <a16:creationId xmlns:a16="http://schemas.microsoft.com/office/drawing/2014/main" id="{323F7C77-85A0-F1DA-3C9B-FA92D3544C22}"/>
              </a:ext>
            </a:extLst>
          </p:cNvPr>
          <p:cNvSpPr txBox="1"/>
          <p:nvPr/>
        </p:nvSpPr>
        <p:spPr>
          <a:xfrm>
            <a:off x="9963439" y="4748902"/>
            <a:ext cx="2819400" cy="2785378"/>
          </a:xfrm>
          <a:prstGeom prst="rect">
            <a:avLst/>
          </a:prstGeom>
        </p:spPr>
        <p:txBody>
          <a:bodyPr wrap="square" lIns="0" tIns="0" rIns="0" bIns="0" rtlCol="0" anchor="t">
            <a:spAutoFit/>
          </a:bodyPr>
          <a:lstStyle/>
          <a:p>
            <a:pPr algn="ctr"/>
            <a:r>
              <a:rPr lang="en-US" b="1" dirty="0">
                <a:solidFill>
                  <a:srgbClr val="000000"/>
                </a:solidFill>
                <a:latin typeface="Autograph"/>
                <a:ea typeface="Autograph"/>
                <a:cs typeface="Autograph"/>
                <a:sym typeface="Autograph"/>
              </a:rPr>
              <a:t>MODEL ENHANCEMENT PHASE</a:t>
            </a:r>
          </a:p>
          <a:p>
            <a:pPr algn="ctr"/>
            <a:endParaRPr lang="en-US" b="1" dirty="0">
              <a:solidFill>
                <a:srgbClr val="000000"/>
              </a:solidFill>
              <a:latin typeface="Autograph"/>
              <a:ea typeface="Autograph"/>
              <a:cs typeface="Autograph"/>
              <a:sym typeface="Autograph"/>
            </a:endParaRPr>
          </a:p>
          <a:p>
            <a:pPr algn="ct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The model enhancement phase is where you improve your data model to make reports more useful, faster and easier to understand.</a:t>
            </a:r>
            <a:endParaRPr lang="en-IN"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lnSpc>
                <a:spcPts val="5249"/>
              </a:lnSpc>
            </a:pPr>
            <a:endParaRPr lang="en-US" dirty="0">
              <a:solidFill>
                <a:srgbClr val="000000"/>
              </a:solidFill>
              <a:latin typeface="Autograph"/>
              <a:ea typeface="Autograph"/>
              <a:cs typeface="Autograph"/>
              <a:sym typeface="Autograph"/>
            </a:endParaRPr>
          </a:p>
        </p:txBody>
      </p:sp>
      <p:sp>
        <p:nvSpPr>
          <p:cNvPr id="16" name="TextBox 12">
            <a:extLst>
              <a:ext uri="{FF2B5EF4-FFF2-40B4-BE49-F238E27FC236}">
                <a16:creationId xmlns:a16="http://schemas.microsoft.com/office/drawing/2014/main" id="{26E35109-C2B3-C77B-CCB5-AA26DC47EF30}"/>
              </a:ext>
            </a:extLst>
          </p:cNvPr>
          <p:cNvSpPr txBox="1"/>
          <p:nvPr/>
        </p:nvSpPr>
        <p:spPr>
          <a:xfrm>
            <a:off x="14488155" y="4348869"/>
            <a:ext cx="2819400" cy="2709716"/>
          </a:xfrm>
          <a:prstGeom prst="rect">
            <a:avLst/>
          </a:prstGeom>
        </p:spPr>
        <p:txBody>
          <a:bodyPr wrap="square" lIns="0" tIns="0" rIns="0" bIns="0" rtlCol="0" anchor="t">
            <a:spAutoFit/>
          </a:bodyPr>
          <a:lstStyle/>
          <a:p>
            <a:pPr algn="ctr">
              <a:lnSpc>
                <a:spcPts val="5249"/>
              </a:lnSpc>
            </a:pPr>
            <a:r>
              <a:rPr lang="en-US" b="1" dirty="0">
                <a:solidFill>
                  <a:srgbClr val="000000"/>
                </a:solidFill>
                <a:latin typeface="Autograph"/>
                <a:ea typeface="Autograph"/>
                <a:cs typeface="Autograph"/>
                <a:sym typeface="Autograph"/>
              </a:rPr>
              <a:t>VISUALIZATION PHASE</a:t>
            </a:r>
          </a:p>
          <a:p>
            <a:pPr algn="ctr">
              <a:lnSpc>
                <a:spcPct val="150000"/>
              </a:lnSpc>
            </a:pP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The visual building phase is where you create charts, graphs and dashboards to show your data in a clear and interactive way.</a:t>
            </a:r>
            <a:endParaRPr lang="en-US" dirty="0">
              <a:solidFill>
                <a:srgbClr val="000000"/>
              </a:solidFill>
              <a:latin typeface="Autograph"/>
              <a:ea typeface="Autograph"/>
              <a:cs typeface="Autograph"/>
              <a:sym typeface="Autograph"/>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EB7B5-F7C4-FAF2-38E0-C12C15F991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18BCFF-AA24-5C1D-9E76-CF7975762FB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1853450F-359E-B057-2A18-B76442D7DEBF}"/>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TRANSFORM</a:t>
            </a:r>
          </a:p>
        </p:txBody>
      </p:sp>
      <p:sp>
        <p:nvSpPr>
          <p:cNvPr id="8" name="Freeform 8">
            <a:extLst>
              <a:ext uri="{FF2B5EF4-FFF2-40B4-BE49-F238E27FC236}">
                <a16:creationId xmlns:a16="http://schemas.microsoft.com/office/drawing/2014/main" id="{E28AB98B-A7D0-C0D0-702E-7ED639C56C0D}"/>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0">
            <a:extLst>
              <a:ext uri="{FF2B5EF4-FFF2-40B4-BE49-F238E27FC236}">
                <a16:creationId xmlns:a16="http://schemas.microsoft.com/office/drawing/2014/main" id="{BD4DF6E1-59FB-DFAC-CF6B-837F37998D90}"/>
              </a:ext>
            </a:extLst>
          </p:cNvPr>
          <p:cNvSpPr txBox="1"/>
          <p:nvPr/>
        </p:nvSpPr>
        <p:spPr>
          <a:xfrm>
            <a:off x="2710543" y="609173"/>
            <a:ext cx="12377057" cy="5078313"/>
          </a:xfrm>
          <a:prstGeom prst="rect">
            <a:avLst/>
          </a:prstGeom>
          <a:noFill/>
        </p:spPr>
        <p:txBody>
          <a:bodyPr wrap="square">
            <a:spAutoFit/>
          </a:bodyPr>
          <a:lstStyle/>
          <a:p>
            <a:pPr marL="342900" indent="-342900">
              <a:buFont typeface="Wingdings" panose="05000000000000000000" pitchFamily="2" charset="2"/>
              <a:buChar char="Ø"/>
            </a:pPr>
            <a:r>
              <a:rPr lang="en-IN" sz="2400" b="1" dirty="0"/>
              <a:t>FORMAT</a:t>
            </a:r>
          </a:p>
          <a:p>
            <a:pPr marL="342900" indent="-342900">
              <a:buFont typeface="Wingdings" panose="05000000000000000000" pitchFamily="2" charset="2"/>
              <a:buChar char="Ø"/>
            </a:pPr>
            <a:endParaRPr lang="en-IN" sz="2400" b="1" dirty="0"/>
          </a:p>
          <a:p>
            <a:pPr marL="342900" indent="-342900" algn="just">
              <a:lnSpc>
                <a:spcPct val="150000"/>
              </a:lnSpc>
              <a:buFont typeface="Arial" panose="020B0604020202020204" pitchFamily="34" charset="0"/>
              <a:buChar char="•"/>
            </a:pPr>
            <a:r>
              <a:rPr lang="en-IN" sz="2400" b="1" dirty="0"/>
              <a:t>LOWERCASE : </a:t>
            </a:r>
            <a:r>
              <a:rPr lang="en-IN" sz="2400" dirty="0"/>
              <a:t>MAKE ALL LETTERS IN LOWERCASE</a:t>
            </a:r>
            <a:endParaRPr lang="en-IN" sz="2400" b="1" dirty="0"/>
          </a:p>
          <a:p>
            <a:pPr marL="342900" indent="-342900" algn="just">
              <a:lnSpc>
                <a:spcPct val="150000"/>
              </a:lnSpc>
              <a:buFont typeface="Arial" panose="020B0604020202020204" pitchFamily="34" charset="0"/>
              <a:buChar char="•"/>
            </a:pPr>
            <a:r>
              <a:rPr lang="en-IN" sz="2400" b="1" dirty="0"/>
              <a:t>UPPERCASE : </a:t>
            </a:r>
            <a:r>
              <a:rPr lang="en-IN" sz="2400" dirty="0"/>
              <a:t>MAKE ALL LETTERS IN UPPERCASE</a:t>
            </a:r>
            <a:endParaRPr lang="en-IN" sz="2400" b="1" dirty="0"/>
          </a:p>
          <a:p>
            <a:pPr marL="342900" indent="-342900" algn="just">
              <a:lnSpc>
                <a:spcPct val="150000"/>
              </a:lnSpc>
              <a:buFont typeface="Arial" panose="020B0604020202020204" pitchFamily="34" charset="0"/>
              <a:buChar char="•"/>
            </a:pPr>
            <a:r>
              <a:rPr lang="en-IN" sz="2400" b="1" dirty="0"/>
              <a:t>CAPITALIZE EACH WORD : </a:t>
            </a:r>
            <a:r>
              <a:rPr lang="en-IN" sz="2400" dirty="0"/>
              <a:t>MAKE FIRST LETTER OF EACH WORD IN UPPERCASE</a:t>
            </a:r>
            <a:endParaRPr lang="en-IN" sz="2400" b="1" dirty="0"/>
          </a:p>
          <a:p>
            <a:pPr marL="342900" indent="-342900" algn="just">
              <a:lnSpc>
                <a:spcPct val="150000"/>
              </a:lnSpc>
              <a:buFont typeface="Arial" panose="020B0604020202020204" pitchFamily="34" charset="0"/>
              <a:buChar char="•"/>
            </a:pPr>
            <a:r>
              <a:rPr lang="en-IN" sz="2400" b="1" dirty="0"/>
              <a:t>TRIM : </a:t>
            </a:r>
            <a:r>
              <a:rPr lang="en-IN" sz="2400" dirty="0"/>
              <a:t>REMOVES WHITESPACES AT THE BEGINNING AND END</a:t>
            </a:r>
            <a:endParaRPr lang="en-IN" sz="2400" b="1" dirty="0"/>
          </a:p>
          <a:p>
            <a:pPr marL="342900" indent="-342900" algn="just">
              <a:lnSpc>
                <a:spcPct val="150000"/>
              </a:lnSpc>
              <a:buFont typeface="Arial" panose="020B0604020202020204" pitchFamily="34" charset="0"/>
              <a:buChar char="•"/>
            </a:pPr>
            <a:r>
              <a:rPr lang="en-IN" sz="2400" b="1" dirty="0"/>
              <a:t>CLEAN : </a:t>
            </a:r>
            <a:r>
              <a:rPr lang="en-IN" sz="2400" dirty="0"/>
              <a:t>REMOVES UNSEEN/ODD CHARACTERS(LIKE TABS OR LINE BREAKS)</a:t>
            </a:r>
            <a:endParaRPr lang="en-IN" sz="2400" b="1" dirty="0"/>
          </a:p>
          <a:p>
            <a:pPr marL="342900" indent="-342900" algn="just">
              <a:lnSpc>
                <a:spcPct val="150000"/>
              </a:lnSpc>
              <a:buFont typeface="Arial" panose="020B0604020202020204" pitchFamily="34" charset="0"/>
              <a:buChar char="•"/>
            </a:pPr>
            <a:r>
              <a:rPr lang="en-IN" sz="2400" b="1" dirty="0"/>
              <a:t>ADD PREFIX : </a:t>
            </a:r>
            <a:r>
              <a:rPr lang="en-IN" sz="2400" dirty="0"/>
              <a:t>ADD TEXT BEFORE EACH VALUE (FOR EXAMPLE : “123” -&gt; “ID_123”)</a:t>
            </a:r>
            <a:endParaRPr lang="en-IN" sz="2400" b="1" dirty="0"/>
          </a:p>
          <a:p>
            <a:pPr marL="342900" indent="-342900" algn="just">
              <a:lnSpc>
                <a:spcPct val="150000"/>
              </a:lnSpc>
              <a:buFont typeface="Arial" panose="020B0604020202020204" pitchFamily="34" charset="0"/>
              <a:buChar char="•"/>
            </a:pPr>
            <a:r>
              <a:rPr lang="en-IN" sz="2400" b="1" dirty="0"/>
              <a:t>ADD SUFFIX : </a:t>
            </a:r>
            <a:r>
              <a:rPr lang="en-IN" sz="2400" dirty="0"/>
              <a:t>ADD TEXT AFTER EACH VALUE (FOR EXAMPLE : “123” -&gt; “123_DONE”)</a:t>
            </a:r>
            <a:endParaRPr lang="en-IN" sz="2400" b="1" dirty="0"/>
          </a:p>
          <a:p>
            <a:endParaRPr lang="en-IN" sz="2400" b="1" dirty="0"/>
          </a:p>
        </p:txBody>
      </p:sp>
      <p:pic>
        <p:nvPicPr>
          <p:cNvPr id="4" name="Picture 3">
            <a:extLst>
              <a:ext uri="{FF2B5EF4-FFF2-40B4-BE49-F238E27FC236}">
                <a16:creationId xmlns:a16="http://schemas.microsoft.com/office/drawing/2014/main" id="{E2CE9BCB-C061-2B2D-8A2A-971E0D3B0D16}"/>
              </a:ext>
            </a:extLst>
          </p:cNvPr>
          <p:cNvPicPr>
            <a:picLocks noChangeAspect="1"/>
          </p:cNvPicPr>
          <p:nvPr/>
        </p:nvPicPr>
        <p:blipFill>
          <a:blip r:embed="rId5"/>
          <a:stretch>
            <a:fillRect/>
          </a:stretch>
        </p:blipFill>
        <p:spPr>
          <a:xfrm>
            <a:off x="10770760" y="5709306"/>
            <a:ext cx="4316840" cy="40386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6483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2F17D-46EE-CE82-1C68-390A52B77B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BBE11A-5FC0-ED15-96EB-CFC2A593370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25A3DCD8-5452-8ED6-D9D1-566D338AB04C}"/>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TRANSFORM</a:t>
            </a:r>
          </a:p>
        </p:txBody>
      </p:sp>
      <p:sp>
        <p:nvSpPr>
          <p:cNvPr id="8" name="Freeform 8">
            <a:extLst>
              <a:ext uri="{FF2B5EF4-FFF2-40B4-BE49-F238E27FC236}">
                <a16:creationId xmlns:a16="http://schemas.microsoft.com/office/drawing/2014/main" id="{92FE46B1-9B40-8495-45D2-F4AAEEAA27AB}"/>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0">
            <a:extLst>
              <a:ext uri="{FF2B5EF4-FFF2-40B4-BE49-F238E27FC236}">
                <a16:creationId xmlns:a16="http://schemas.microsoft.com/office/drawing/2014/main" id="{7E80EC52-8D98-7A1C-1E7A-EC3545BBD3A0}"/>
              </a:ext>
            </a:extLst>
          </p:cNvPr>
          <p:cNvSpPr txBox="1"/>
          <p:nvPr/>
        </p:nvSpPr>
        <p:spPr>
          <a:xfrm>
            <a:off x="2029148" y="745717"/>
            <a:ext cx="14715039" cy="6313716"/>
          </a:xfrm>
          <a:prstGeom prst="rect">
            <a:avLst/>
          </a:prstGeom>
          <a:noFill/>
        </p:spPr>
        <p:txBody>
          <a:bodyPr wrap="square">
            <a:spAutoFit/>
          </a:bodyPr>
          <a:lstStyle/>
          <a:p>
            <a:pPr marL="342900" indent="-342900">
              <a:buFont typeface="Wingdings" panose="05000000000000000000" pitchFamily="2" charset="2"/>
              <a:buChar char="Ø"/>
            </a:pPr>
            <a:r>
              <a:rPr lang="en-IN" sz="2400" b="1" dirty="0"/>
              <a:t>EXTRACT</a:t>
            </a:r>
          </a:p>
          <a:p>
            <a:pPr marL="342900" indent="-342900">
              <a:buFont typeface="Wingdings" panose="05000000000000000000" pitchFamily="2" charset="2"/>
              <a:buChar char="Ø"/>
            </a:pPr>
            <a:endParaRPr lang="en-IN" sz="2400" b="1" dirty="0"/>
          </a:p>
          <a:p>
            <a:pPr marL="342900" indent="-342900">
              <a:lnSpc>
                <a:spcPct val="150000"/>
              </a:lnSpc>
              <a:buFont typeface="Arial" panose="020B0604020202020204" pitchFamily="34" charset="0"/>
              <a:buChar char="•"/>
            </a:pPr>
            <a:r>
              <a:rPr lang="en-IN" sz="2400" b="1" dirty="0"/>
              <a:t>LENGTH : </a:t>
            </a:r>
            <a:r>
              <a:rPr lang="en-IN" sz="2400" dirty="0"/>
              <a:t>GIVES THE LENGTH OF THE STRING.</a:t>
            </a:r>
            <a:endParaRPr lang="en-IN" sz="2400" b="1" dirty="0"/>
          </a:p>
          <a:p>
            <a:pPr marL="342900" indent="-342900">
              <a:lnSpc>
                <a:spcPct val="150000"/>
              </a:lnSpc>
              <a:buFont typeface="Arial" panose="020B0604020202020204" pitchFamily="34" charset="0"/>
              <a:buChar char="•"/>
            </a:pPr>
            <a:r>
              <a:rPr lang="en-IN" sz="2400" b="1" dirty="0"/>
              <a:t>FIRST CHARACTERS : </a:t>
            </a:r>
            <a:r>
              <a:rPr lang="en-IN" sz="2400" dirty="0"/>
              <a:t>GETS THE FIRST FEW CHARACTERS. EXAMPLE ”LONDON” -&gt; “LO”(IF YOU CHOOSE TWO CHARACTERS)</a:t>
            </a:r>
            <a:endParaRPr lang="en-IN" sz="2400" b="1" dirty="0"/>
          </a:p>
          <a:p>
            <a:pPr marL="342900" indent="-342900">
              <a:lnSpc>
                <a:spcPct val="150000"/>
              </a:lnSpc>
              <a:buFont typeface="Arial" panose="020B0604020202020204" pitchFamily="34" charset="0"/>
              <a:buChar char="•"/>
            </a:pPr>
            <a:r>
              <a:rPr lang="en-IN" sz="2400" b="1" dirty="0"/>
              <a:t>LAST CHARACTERS : </a:t>
            </a:r>
            <a:r>
              <a:rPr lang="en-IN" sz="2400" dirty="0"/>
              <a:t>GETS THE FIRST FEW CHARACTERS. EXAMPLE ”LONDON” -&gt; “ON”(IF YOU CHOOSE TWO CHARACTERS)</a:t>
            </a:r>
            <a:endParaRPr lang="en-IN" sz="2400" b="1" dirty="0"/>
          </a:p>
          <a:p>
            <a:pPr marL="342900" indent="-342900">
              <a:lnSpc>
                <a:spcPct val="150000"/>
              </a:lnSpc>
              <a:buFont typeface="Arial" panose="020B0604020202020204" pitchFamily="34" charset="0"/>
              <a:buChar char="•"/>
            </a:pPr>
            <a:r>
              <a:rPr lang="en-IN" sz="2400" b="1" dirty="0"/>
              <a:t>RANGE : </a:t>
            </a:r>
            <a:r>
              <a:rPr lang="en-IN" sz="2400" dirty="0"/>
              <a:t>PICKS LETTERS STARTING AT A CERTAIN POSITION. EXAMPLE “ABCDEF” -&gt; “CD”(STARTING AT POSITION 3 GET 2 CHARACTERS)</a:t>
            </a:r>
            <a:endParaRPr lang="en-IN" sz="2400" b="1" dirty="0"/>
          </a:p>
          <a:p>
            <a:pPr marL="342900" indent="-342900">
              <a:lnSpc>
                <a:spcPct val="150000"/>
              </a:lnSpc>
              <a:buFont typeface="Arial" panose="020B0604020202020204" pitchFamily="34" charset="0"/>
              <a:buChar char="•"/>
            </a:pPr>
            <a:r>
              <a:rPr lang="en-IN" sz="2400" b="1" dirty="0"/>
              <a:t>TEXT BEFORE DELIMITER : </a:t>
            </a:r>
            <a:r>
              <a:rPr lang="en-IN" sz="2400" dirty="0"/>
              <a:t>TAKES EVERYTHING BEFORE A CERTAIN SYMBOL. EXAMPLE “JOHN-SMITH ” -&gt; “JOHN”</a:t>
            </a:r>
            <a:endParaRPr lang="en-IN" sz="2400" b="1" dirty="0"/>
          </a:p>
          <a:p>
            <a:pPr marL="342900" indent="-342900">
              <a:lnSpc>
                <a:spcPct val="150000"/>
              </a:lnSpc>
              <a:buFont typeface="Arial" panose="020B0604020202020204" pitchFamily="34" charset="0"/>
              <a:buChar char="•"/>
            </a:pPr>
            <a:r>
              <a:rPr lang="en-IN" sz="2400" b="1" dirty="0"/>
              <a:t>TEXT AFTER DELIMITER : </a:t>
            </a:r>
            <a:r>
              <a:rPr lang="en-IN" sz="2400" dirty="0"/>
              <a:t>TAKES EVERYTHING AFTER A CERTAIN SYMBOL. EXAMPLE “JOHN-SMITH ” -&gt; “SMITH”</a:t>
            </a:r>
            <a:endParaRPr lang="en-IN" sz="2400" b="1" dirty="0"/>
          </a:p>
          <a:p>
            <a:pPr marL="342900" indent="-342900">
              <a:lnSpc>
                <a:spcPct val="150000"/>
              </a:lnSpc>
              <a:buFont typeface="Arial" panose="020B0604020202020204" pitchFamily="34" charset="0"/>
              <a:buChar char="•"/>
            </a:pPr>
            <a:r>
              <a:rPr lang="en-IN" sz="2400" b="1" dirty="0"/>
              <a:t>TEXT BETWEEN DELIMITERS : </a:t>
            </a:r>
            <a:r>
              <a:rPr lang="en-IN" sz="2400" dirty="0"/>
              <a:t>GRABS THE PART BETWEEN TWO SYMBOLS. EXAMPLE “ABC_123_D” -&gt; “123”</a:t>
            </a:r>
            <a:endParaRPr lang="en-IN" sz="2400" b="1" dirty="0"/>
          </a:p>
        </p:txBody>
      </p:sp>
      <p:pic>
        <p:nvPicPr>
          <p:cNvPr id="6" name="Picture 5">
            <a:extLst>
              <a:ext uri="{FF2B5EF4-FFF2-40B4-BE49-F238E27FC236}">
                <a16:creationId xmlns:a16="http://schemas.microsoft.com/office/drawing/2014/main" id="{4ABDE511-F2AC-1632-9B99-EA0A7F6E8FC9}"/>
              </a:ext>
            </a:extLst>
          </p:cNvPr>
          <p:cNvPicPr>
            <a:picLocks noChangeAspect="1"/>
          </p:cNvPicPr>
          <p:nvPr/>
        </p:nvPicPr>
        <p:blipFill>
          <a:blip r:embed="rId5"/>
          <a:stretch>
            <a:fillRect/>
          </a:stretch>
        </p:blipFill>
        <p:spPr>
          <a:xfrm>
            <a:off x="15392400" y="7029427"/>
            <a:ext cx="2514600" cy="29963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40527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D427-B1CF-9A12-8FB0-59BB1FDF8B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0F03B8-A343-E3A1-43E7-F59E3B159D1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C83B17D6-F54D-C106-6147-5745353C5C61}"/>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TRANSFORM</a:t>
            </a:r>
          </a:p>
        </p:txBody>
      </p:sp>
      <p:sp>
        <p:nvSpPr>
          <p:cNvPr id="8" name="Freeform 8">
            <a:extLst>
              <a:ext uri="{FF2B5EF4-FFF2-40B4-BE49-F238E27FC236}">
                <a16:creationId xmlns:a16="http://schemas.microsoft.com/office/drawing/2014/main" id="{F8F38EA6-A007-28CB-C9BB-E79E3AA5E774}"/>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7" name="Picture 6">
            <a:extLst>
              <a:ext uri="{FF2B5EF4-FFF2-40B4-BE49-F238E27FC236}">
                <a16:creationId xmlns:a16="http://schemas.microsoft.com/office/drawing/2014/main" id="{7DAA01FD-1D8F-98CF-7EB5-14103E4A7BD2}"/>
              </a:ext>
            </a:extLst>
          </p:cNvPr>
          <p:cNvPicPr>
            <a:picLocks noChangeAspect="1"/>
          </p:cNvPicPr>
          <p:nvPr/>
        </p:nvPicPr>
        <p:blipFill>
          <a:blip r:embed="rId5"/>
          <a:stretch>
            <a:fillRect/>
          </a:stretch>
        </p:blipFill>
        <p:spPr>
          <a:xfrm>
            <a:off x="2299236" y="483972"/>
            <a:ext cx="8718241" cy="2667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F6C3AB7B-9340-347E-E3D8-EA7C0E5E479C}"/>
              </a:ext>
            </a:extLst>
          </p:cNvPr>
          <p:cNvPicPr>
            <a:picLocks noChangeAspect="1"/>
          </p:cNvPicPr>
          <p:nvPr/>
        </p:nvPicPr>
        <p:blipFill>
          <a:blip r:embed="rId6"/>
          <a:stretch>
            <a:fillRect/>
          </a:stretch>
        </p:blipFill>
        <p:spPr>
          <a:xfrm>
            <a:off x="919531" y="3634984"/>
            <a:ext cx="2663220" cy="3531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6543306-F1DD-EB38-4C7C-7B4DB89AF1DB}"/>
              </a:ext>
            </a:extLst>
          </p:cNvPr>
          <p:cNvPicPr>
            <a:picLocks noChangeAspect="1"/>
          </p:cNvPicPr>
          <p:nvPr/>
        </p:nvPicPr>
        <p:blipFill>
          <a:blip r:embed="rId7"/>
          <a:stretch>
            <a:fillRect/>
          </a:stretch>
        </p:blipFill>
        <p:spPr>
          <a:xfrm>
            <a:off x="4242617" y="4200421"/>
            <a:ext cx="3204263" cy="4160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6C9E4D5C-E4ED-BD89-4A49-C9C2B3FEB599}"/>
              </a:ext>
            </a:extLst>
          </p:cNvPr>
          <p:cNvPicPr>
            <a:picLocks noChangeAspect="1"/>
          </p:cNvPicPr>
          <p:nvPr/>
        </p:nvPicPr>
        <p:blipFill>
          <a:blip r:embed="rId8"/>
          <a:stretch>
            <a:fillRect/>
          </a:stretch>
        </p:blipFill>
        <p:spPr>
          <a:xfrm>
            <a:off x="7978088" y="3619500"/>
            <a:ext cx="2331823" cy="3531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5944616C-16BD-A6D4-8790-EA86BEA1748D}"/>
              </a:ext>
            </a:extLst>
          </p:cNvPr>
          <p:cNvPicPr>
            <a:picLocks noChangeAspect="1"/>
          </p:cNvPicPr>
          <p:nvPr/>
        </p:nvPicPr>
        <p:blipFill>
          <a:blip r:embed="rId9"/>
          <a:stretch>
            <a:fillRect/>
          </a:stretch>
        </p:blipFill>
        <p:spPr>
          <a:xfrm>
            <a:off x="11629644" y="2439710"/>
            <a:ext cx="4639056" cy="16459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C28C8DFF-C35D-BF94-3939-707E52791876}"/>
              </a:ext>
            </a:extLst>
          </p:cNvPr>
          <p:cNvPicPr>
            <a:picLocks noChangeAspect="1"/>
          </p:cNvPicPr>
          <p:nvPr/>
        </p:nvPicPr>
        <p:blipFill>
          <a:blip r:embed="rId10"/>
          <a:stretch>
            <a:fillRect/>
          </a:stretch>
        </p:blipFill>
        <p:spPr>
          <a:xfrm>
            <a:off x="12298577" y="4662928"/>
            <a:ext cx="2331823" cy="4160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1971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2A0BA-203F-D7DE-FE98-FF9285E9B9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1EF07AF-7165-4CF8-5CCF-4F12DA4E4FD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55AA9C5C-4BB6-040A-E8DD-64498D45BA57}"/>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dirty="0">
                <a:solidFill>
                  <a:srgbClr val="000000"/>
                </a:solidFill>
                <a:latin typeface="Autograph"/>
                <a:ea typeface="Autograph"/>
                <a:cs typeface="Autograph"/>
                <a:sym typeface="Autograph"/>
              </a:rPr>
              <a:t>ADD COLUMN</a:t>
            </a:r>
            <a:endParaRPr lang="en-US" sz="2000" u="none" strike="noStrike" dirty="0">
              <a:solidFill>
                <a:srgbClr val="000000"/>
              </a:solidFill>
              <a:latin typeface="Autograph"/>
              <a:ea typeface="Autograph"/>
              <a:cs typeface="Autograph"/>
              <a:sym typeface="Autograph"/>
            </a:endParaRPr>
          </a:p>
        </p:txBody>
      </p:sp>
      <p:sp>
        <p:nvSpPr>
          <p:cNvPr id="8" name="Freeform 8">
            <a:extLst>
              <a:ext uri="{FF2B5EF4-FFF2-40B4-BE49-F238E27FC236}">
                <a16:creationId xmlns:a16="http://schemas.microsoft.com/office/drawing/2014/main" id="{CD3D0304-AF6C-8A58-96FA-27C35B037CD6}"/>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4" name="Picture 3">
            <a:extLst>
              <a:ext uri="{FF2B5EF4-FFF2-40B4-BE49-F238E27FC236}">
                <a16:creationId xmlns:a16="http://schemas.microsoft.com/office/drawing/2014/main" id="{614EA1CD-7C2F-1294-CFE3-1AC974E9ABF0}"/>
              </a:ext>
            </a:extLst>
          </p:cNvPr>
          <p:cNvPicPr>
            <a:picLocks noChangeAspect="1"/>
          </p:cNvPicPr>
          <p:nvPr/>
        </p:nvPicPr>
        <p:blipFill>
          <a:blip r:embed="rId5"/>
          <a:stretch>
            <a:fillRect/>
          </a:stretch>
        </p:blipFill>
        <p:spPr>
          <a:xfrm>
            <a:off x="12573000" y="4914900"/>
            <a:ext cx="4713101" cy="4793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5FE1C2F-1A31-AA1E-FF95-C64D2DE2188D}"/>
              </a:ext>
            </a:extLst>
          </p:cNvPr>
          <p:cNvSpPr txBox="1"/>
          <p:nvPr/>
        </p:nvSpPr>
        <p:spPr>
          <a:xfrm>
            <a:off x="2438400" y="842886"/>
            <a:ext cx="7495852" cy="2677656"/>
          </a:xfrm>
          <a:prstGeom prst="rect">
            <a:avLst/>
          </a:prstGeom>
          <a:noFill/>
        </p:spPr>
        <p:txBody>
          <a:bodyPr wrap="square">
            <a:spAutoFit/>
          </a:bodyPr>
          <a:lstStyle/>
          <a:p>
            <a:pPr marL="342900" indent="-342900">
              <a:buFont typeface="Wingdings" panose="05000000000000000000" pitchFamily="2" charset="2"/>
              <a:buChar char="Ø"/>
            </a:pPr>
            <a:r>
              <a:rPr lang="en-IN" sz="2400" b="1" dirty="0"/>
              <a:t>CONDITIONAL COLUMN</a:t>
            </a:r>
          </a:p>
          <a:p>
            <a:pPr marL="342900" indent="-342900" algn="just">
              <a:buFont typeface="Arial" panose="020B0604020202020204" pitchFamily="34" charset="0"/>
              <a:buChar char="•"/>
            </a:pPr>
            <a:r>
              <a:rPr lang="en-IN" sz="2400" dirty="0"/>
              <a:t>IN THIS TAB YOU CAN GIVE A IF-ELSE CONDITION BASED ON THE COLUMN.</a:t>
            </a:r>
          </a:p>
          <a:p>
            <a:pPr marL="342900" indent="-342900" algn="just">
              <a:buFont typeface="Arial" panose="020B0604020202020204" pitchFamily="34" charset="0"/>
              <a:buChar char="•"/>
            </a:pPr>
            <a:r>
              <a:rPr lang="en-IN" sz="2400" dirty="0"/>
              <a:t>YOU CAN GIVE MULTIPLE IF CONDITIONS.</a:t>
            </a:r>
          </a:p>
          <a:p>
            <a:pPr marL="342900" indent="-342900" algn="just">
              <a:buFont typeface="Arial" panose="020B0604020202020204" pitchFamily="34" charset="0"/>
              <a:buChar char="•"/>
            </a:pPr>
            <a:r>
              <a:rPr lang="en-IN" sz="2400" dirty="0"/>
              <a:t>IT ADD COLUMN TO SHOW THE RESULT OF IF-ELSE CONDITION.</a:t>
            </a:r>
          </a:p>
          <a:p>
            <a:endParaRPr lang="en-IN" sz="2400" b="1" dirty="0"/>
          </a:p>
        </p:txBody>
      </p:sp>
      <p:pic>
        <p:nvPicPr>
          <p:cNvPr id="11" name="Picture 10">
            <a:extLst>
              <a:ext uri="{FF2B5EF4-FFF2-40B4-BE49-F238E27FC236}">
                <a16:creationId xmlns:a16="http://schemas.microsoft.com/office/drawing/2014/main" id="{263174B8-36BC-5AA3-4C91-76049436DBEE}"/>
              </a:ext>
            </a:extLst>
          </p:cNvPr>
          <p:cNvPicPr>
            <a:picLocks noChangeAspect="1"/>
          </p:cNvPicPr>
          <p:nvPr/>
        </p:nvPicPr>
        <p:blipFill>
          <a:blip r:embed="rId6"/>
          <a:stretch>
            <a:fillRect/>
          </a:stretch>
        </p:blipFill>
        <p:spPr>
          <a:xfrm>
            <a:off x="2141245" y="3485880"/>
            <a:ext cx="9593555" cy="4629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920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8AB74-F845-ECCA-39B0-15A2517745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9DB893-93C7-E92D-A776-8E3D696C884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293B26E9-1B02-95D7-E925-963A7C27E2A7}"/>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dirty="0">
                <a:solidFill>
                  <a:srgbClr val="000000"/>
                </a:solidFill>
                <a:latin typeface="Autograph"/>
                <a:ea typeface="Autograph"/>
                <a:cs typeface="Autograph"/>
                <a:sym typeface="Autograph"/>
              </a:rPr>
              <a:t>ADD COLUMN</a:t>
            </a:r>
            <a:endParaRPr lang="en-US" sz="2000" u="none" strike="noStrike" dirty="0">
              <a:solidFill>
                <a:srgbClr val="000000"/>
              </a:solidFill>
              <a:latin typeface="Autograph"/>
              <a:ea typeface="Autograph"/>
              <a:cs typeface="Autograph"/>
              <a:sym typeface="Autograph"/>
            </a:endParaRPr>
          </a:p>
        </p:txBody>
      </p:sp>
      <p:sp>
        <p:nvSpPr>
          <p:cNvPr id="8" name="Freeform 8">
            <a:extLst>
              <a:ext uri="{FF2B5EF4-FFF2-40B4-BE49-F238E27FC236}">
                <a16:creationId xmlns:a16="http://schemas.microsoft.com/office/drawing/2014/main" id="{1DE41098-6609-40D0-F868-46EC16866392}"/>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DA2FD13B-B497-442E-44ED-360AE030D7A2}"/>
              </a:ext>
            </a:extLst>
          </p:cNvPr>
          <p:cNvSpPr txBox="1"/>
          <p:nvPr/>
        </p:nvSpPr>
        <p:spPr>
          <a:xfrm>
            <a:off x="2438400" y="842886"/>
            <a:ext cx="7495852" cy="6001643"/>
          </a:xfrm>
          <a:prstGeom prst="rect">
            <a:avLst/>
          </a:prstGeom>
          <a:noFill/>
        </p:spPr>
        <p:txBody>
          <a:bodyPr wrap="square">
            <a:spAutoFit/>
          </a:bodyPr>
          <a:lstStyle/>
          <a:p>
            <a:pPr marL="342900" indent="-342900">
              <a:buFont typeface="Wingdings" panose="05000000000000000000" pitchFamily="2" charset="2"/>
              <a:buChar char="Ø"/>
            </a:pPr>
            <a:r>
              <a:rPr lang="en-IN" sz="2400" b="1" dirty="0"/>
              <a:t>INDEX COLUMN</a:t>
            </a:r>
          </a:p>
          <a:p>
            <a:endParaRPr lang="en-IN" sz="2400" b="1" dirty="0"/>
          </a:p>
          <a:p>
            <a:pPr marL="342900" indent="-342900">
              <a:buFont typeface="Arial" panose="020B0604020202020204" pitchFamily="34" charset="0"/>
              <a:buChar char="•"/>
            </a:pPr>
            <a:r>
              <a:rPr lang="en-IN" sz="2400" dirty="0"/>
              <a:t>IT CREATE NEW COLUMN THAT GIVES A UNIQUE NUMBER TO EACH ROW i.e. PRIMARY KEY.</a:t>
            </a:r>
          </a:p>
          <a:p>
            <a:pPr marL="342900" indent="-342900">
              <a:buFont typeface="Arial" panose="020B0604020202020204" pitchFamily="34" charset="0"/>
              <a:buChar char="•"/>
            </a:pPr>
            <a:r>
              <a:rPr lang="en-IN" sz="2400" dirty="0"/>
              <a:t>IT HELPS YOU IDENTIFY AND SORT ROWS EASILY.</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Wingdings" panose="05000000000000000000" pitchFamily="2" charset="2"/>
              <a:buChar char="Ø"/>
            </a:pPr>
            <a:r>
              <a:rPr lang="en-IN" sz="2400" b="1" dirty="0"/>
              <a:t>DUPLICATE COLUMN</a:t>
            </a:r>
          </a:p>
          <a:p>
            <a:endParaRPr lang="en-IN" sz="2400" b="1" dirty="0"/>
          </a:p>
          <a:p>
            <a:pPr marL="342900" indent="-342900">
              <a:buFont typeface="Arial" panose="020B0604020202020204" pitchFamily="34" charset="0"/>
              <a:buChar char="•"/>
            </a:pPr>
            <a:r>
              <a:rPr lang="en-IN" sz="2400" dirty="0"/>
              <a:t>IT CREATE A NEW COLUMN THAT DUPLICATES THE VALUES IN THE CURRENTLY SELECTED COLUMN</a:t>
            </a:r>
          </a:p>
        </p:txBody>
      </p:sp>
      <p:pic>
        <p:nvPicPr>
          <p:cNvPr id="7" name="Picture 6">
            <a:extLst>
              <a:ext uri="{FF2B5EF4-FFF2-40B4-BE49-F238E27FC236}">
                <a16:creationId xmlns:a16="http://schemas.microsoft.com/office/drawing/2014/main" id="{97E3A0EE-DAF6-01BF-C5B9-C16520CB40E0}"/>
              </a:ext>
            </a:extLst>
          </p:cNvPr>
          <p:cNvPicPr>
            <a:picLocks noChangeAspect="1"/>
          </p:cNvPicPr>
          <p:nvPr/>
        </p:nvPicPr>
        <p:blipFill>
          <a:blip r:embed="rId5"/>
          <a:stretch>
            <a:fillRect/>
          </a:stretch>
        </p:blipFill>
        <p:spPr>
          <a:xfrm>
            <a:off x="9973466" y="1790700"/>
            <a:ext cx="3474770" cy="3154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1515C56C-3281-98C6-F5A0-E4B8F526BF9B}"/>
              </a:ext>
            </a:extLst>
          </p:cNvPr>
          <p:cNvPicPr>
            <a:picLocks noChangeAspect="1"/>
          </p:cNvPicPr>
          <p:nvPr/>
        </p:nvPicPr>
        <p:blipFill>
          <a:blip r:embed="rId6"/>
          <a:stretch>
            <a:fillRect/>
          </a:stretch>
        </p:blipFill>
        <p:spPr>
          <a:xfrm>
            <a:off x="10453551" y="6844529"/>
            <a:ext cx="2514600" cy="25281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15441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463EE-95EF-A4E7-650F-B91BAB498B6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881161-E9C6-198C-4F87-82C10253FBF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8C28D7D7-3414-1ABD-A209-FE7E3F32C109}"/>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VIEW</a:t>
            </a:r>
          </a:p>
        </p:txBody>
      </p:sp>
      <p:sp>
        <p:nvSpPr>
          <p:cNvPr id="8" name="Freeform 8">
            <a:extLst>
              <a:ext uri="{FF2B5EF4-FFF2-40B4-BE49-F238E27FC236}">
                <a16:creationId xmlns:a16="http://schemas.microsoft.com/office/drawing/2014/main" id="{C2EB220B-BCF7-19F8-94DC-FFDC15599C71}"/>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75A41795-1511-4A71-6E60-CD020EFAC607}"/>
              </a:ext>
            </a:extLst>
          </p:cNvPr>
          <p:cNvSpPr txBox="1"/>
          <p:nvPr/>
        </p:nvSpPr>
        <p:spPr>
          <a:xfrm>
            <a:off x="2667000" y="3857756"/>
            <a:ext cx="13335000" cy="5262979"/>
          </a:xfrm>
          <a:prstGeom prst="rect">
            <a:avLst/>
          </a:prstGeom>
          <a:noFill/>
        </p:spPr>
        <p:txBody>
          <a:bodyPr wrap="square">
            <a:spAutoFit/>
          </a:bodyPr>
          <a:lstStyle/>
          <a:p>
            <a:pPr marL="342900" indent="-342900">
              <a:buFont typeface="Wingdings" panose="05000000000000000000" pitchFamily="2" charset="2"/>
              <a:buChar char="Ø"/>
            </a:pPr>
            <a:r>
              <a:rPr lang="en-IN" sz="2400" b="1" dirty="0"/>
              <a:t>FORMULA BAR : </a:t>
            </a:r>
            <a:r>
              <a:rPr lang="en-IN" sz="2400" dirty="0"/>
              <a:t>IT SHOWS YOU M QUERY FOR THE STEPS YOU’RE WORKING.</a:t>
            </a:r>
          </a:p>
          <a:p>
            <a:pPr marL="342900" indent="-342900">
              <a:buFont typeface="Wingdings" panose="05000000000000000000" pitchFamily="2" charset="2"/>
              <a:buChar char="Ø"/>
            </a:pPr>
            <a:endParaRPr lang="en-IN" sz="2400" b="1" dirty="0"/>
          </a:p>
          <a:p>
            <a:endParaRPr lang="en-IN" sz="2400" b="1" dirty="0"/>
          </a:p>
          <a:p>
            <a:endParaRPr lang="en-IN" sz="2400" b="1" dirty="0"/>
          </a:p>
          <a:p>
            <a:endParaRPr lang="en-IN" sz="2400" b="1" dirty="0"/>
          </a:p>
          <a:p>
            <a:endParaRPr lang="en-IN" sz="2400" b="1" dirty="0"/>
          </a:p>
          <a:p>
            <a:endParaRPr lang="en-IN" sz="2400" b="1" dirty="0"/>
          </a:p>
          <a:p>
            <a:pPr marL="342900" indent="-342900">
              <a:buFont typeface="Wingdings" panose="05000000000000000000" pitchFamily="2" charset="2"/>
              <a:buChar char="Ø"/>
            </a:pPr>
            <a:r>
              <a:rPr lang="en-IN" sz="2400" b="1" dirty="0"/>
              <a:t>MONOSPACED : </a:t>
            </a:r>
            <a:r>
              <a:rPr lang="en-IN" sz="2400" dirty="0"/>
              <a:t>IT IS A TYPE OF TEXT WHERE EVERY LETTER AND NUMBER TAKES UP THE SAME AMOUNT OF SPACE.</a:t>
            </a:r>
          </a:p>
          <a:p>
            <a:endParaRPr lang="en-IN" sz="2400" dirty="0"/>
          </a:p>
          <a:p>
            <a:endParaRPr lang="en-IN" sz="2400" b="1" dirty="0"/>
          </a:p>
          <a:p>
            <a:pPr marL="342900" indent="-342900">
              <a:buFont typeface="Wingdings" panose="05000000000000000000" pitchFamily="2" charset="2"/>
              <a:buChar char="Ø"/>
            </a:pPr>
            <a:r>
              <a:rPr lang="en-IN" sz="2400" b="1" dirty="0"/>
              <a:t>SHOW WHITESPACE : </a:t>
            </a:r>
            <a:r>
              <a:rPr lang="en-IN" sz="2400" dirty="0"/>
              <a:t>IT HELPS YOU TO SHOW AND DETECT WHITESPACES.</a:t>
            </a:r>
            <a:endParaRPr lang="en-IN" sz="2400" b="1" dirty="0"/>
          </a:p>
          <a:p>
            <a:endParaRPr lang="en-IN" sz="2400" b="1" dirty="0"/>
          </a:p>
          <a:p>
            <a:endParaRPr lang="en-IN" sz="2400" b="1" dirty="0"/>
          </a:p>
        </p:txBody>
      </p:sp>
      <p:pic>
        <p:nvPicPr>
          <p:cNvPr id="4" name="Picture 3">
            <a:extLst>
              <a:ext uri="{FF2B5EF4-FFF2-40B4-BE49-F238E27FC236}">
                <a16:creationId xmlns:a16="http://schemas.microsoft.com/office/drawing/2014/main" id="{4926B480-AE4A-49A8-B265-AA2AD3BAD6FA}"/>
              </a:ext>
            </a:extLst>
          </p:cNvPr>
          <p:cNvPicPr>
            <a:picLocks noChangeAspect="1"/>
          </p:cNvPicPr>
          <p:nvPr/>
        </p:nvPicPr>
        <p:blipFill>
          <a:blip r:embed="rId5"/>
          <a:stretch>
            <a:fillRect/>
          </a:stretch>
        </p:blipFill>
        <p:spPr>
          <a:xfrm>
            <a:off x="2971800" y="323792"/>
            <a:ext cx="9601200" cy="23241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43AD2CFA-5210-5F47-0B68-FEEBFC50EC3B}"/>
              </a:ext>
            </a:extLst>
          </p:cNvPr>
          <p:cNvPicPr>
            <a:picLocks noChangeAspect="1"/>
          </p:cNvPicPr>
          <p:nvPr/>
        </p:nvPicPr>
        <p:blipFill>
          <a:blip r:embed="rId6"/>
          <a:stretch>
            <a:fillRect/>
          </a:stretch>
        </p:blipFill>
        <p:spPr>
          <a:xfrm>
            <a:off x="3752501" y="4533900"/>
            <a:ext cx="8039797" cy="952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0924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C3E26-F92D-9EAD-F033-437A2669AE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CC01AC-0B7D-083A-0591-93CA850D3FE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5" name="TextBox 5">
            <a:extLst>
              <a:ext uri="{FF2B5EF4-FFF2-40B4-BE49-F238E27FC236}">
                <a16:creationId xmlns:a16="http://schemas.microsoft.com/office/drawing/2014/main" id="{60EE4D10-7068-FEAF-0EB7-659D95C92A40}"/>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VIEW</a:t>
            </a:r>
          </a:p>
        </p:txBody>
      </p:sp>
      <p:sp>
        <p:nvSpPr>
          <p:cNvPr id="8" name="Freeform 8">
            <a:extLst>
              <a:ext uri="{FF2B5EF4-FFF2-40B4-BE49-F238E27FC236}">
                <a16:creationId xmlns:a16="http://schemas.microsoft.com/office/drawing/2014/main" id="{1D6BD643-D206-550A-0792-71A147FB85D4}"/>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1EA15ED9-83CA-48C6-00E6-D217F5D253E1}"/>
              </a:ext>
            </a:extLst>
          </p:cNvPr>
          <p:cNvSpPr txBox="1"/>
          <p:nvPr/>
        </p:nvSpPr>
        <p:spPr>
          <a:xfrm>
            <a:off x="2209801" y="10129"/>
            <a:ext cx="10896600" cy="8586966"/>
          </a:xfrm>
          <a:prstGeom prst="rect">
            <a:avLst/>
          </a:prstGeom>
          <a:noFill/>
        </p:spPr>
        <p:txBody>
          <a:bodyPr wrap="square">
            <a:spAutoFit/>
          </a:bodyPr>
          <a:lstStyle/>
          <a:p>
            <a:endParaRPr lang="en-IN" sz="2400" b="1" dirty="0"/>
          </a:p>
          <a:p>
            <a:pPr marL="342900" indent="-342900" algn="just">
              <a:buFont typeface="Wingdings" panose="05000000000000000000" pitchFamily="2" charset="2"/>
              <a:buChar char="Ø"/>
            </a:pPr>
            <a:r>
              <a:rPr lang="en-IN" sz="2400" b="1" dirty="0"/>
              <a:t>COLUMN QUALITY : </a:t>
            </a:r>
            <a:r>
              <a:rPr lang="en-IN" sz="2400" dirty="0"/>
              <a:t>IT SHOWS YOU HOW GOOD YOUR DATA IS BY TELLING YOU THE PERCENTAGE OF VALID , ERROR , EMPTY(NULL) VALUES IN EACH COLUMN.</a:t>
            </a:r>
          </a:p>
          <a:p>
            <a:pPr marL="342900" indent="-342900" algn="just">
              <a:buFont typeface="Wingdings" panose="05000000000000000000" pitchFamily="2" charset="2"/>
              <a:buChar char="Ø"/>
            </a:pPr>
            <a:endParaRPr lang="en-IN" sz="2400" b="1" dirty="0"/>
          </a:p>
          <a:p>
            <a:pPr marL="342900" indent="-342900" algn="just">
              <a:buFont typeface="Wingdings" panose="05000000000000000000" pitchFamily="2" charset="2"/>
              <a:buChar char="Ø"/>
            </a:pPr>
            <a:endParaRPr lang="en-IN" sz="2400" b="1" dirty="0"/>
          </a:p>
          <a:p>
            <a:pPr marL="342900" indent="-342900" algn="just">
              <a:buFont typeface="Wingdings" panose="05000000000000000000" pitchFamily="2" charset="2"/>
              <a:buChar char="Ø"/>
            </a:pPr>
            <a:endParaRPr lang="en-IN" sz="2400" b="1" dirty="0"/>
          </a:p>
          <a:p>
            <a:pPr marL="342900" indent="-342900" algn="just">
              <a:buFont typeface="Wingdings" panose="05000000000000000000" pitchFamily="2" charset="2"/>
              <a:buChar char="Ø"/>
            </a:pPr>
            <a:endParaRPr lang="en-IN" sz="2400" b="1" dirty="0"/>
          </a:p>
          <a:p>
            <a:pPr marL="342900" indent="-342900" algn="just">
              <a:buFont typeface="Wingdings" panose="05000000000000000000" pitchFamily="2" charset="2"/>
              <a:buChar char="Ø"/>
            </a:pPr>
            <a:endParaRPr lang="en-IN" sz="2400" b="1" dirty="0"/>
          </a:p>
          <a:p>
            <a:pPr algn="just"/>
            <a:endParaRPr lang="en-IN" sz="2400" b="1" dirty="0"/>
          </a:p>
          <a:p>
            <a:pPr algn="just"/>
            <a:endParaRPr lang="en-IN" sz="2400" b="1" dirty="0"/>
          </a:p>
          <a:p>
            <a:pPr algn="just"/>
            <a:endParaRPr lang="en-IN" sz="2400" b="1" dirty="0"/>
          </a:p>
          <a:p>
            <a:pPr marL="342900" indent="-342900">
              <a:buFont typeface="Wingdings" panose="05000000000000000000" pitchFamily="2" charset="2"/>
              <a:buChar char="Ø"/>
            </a:pPr>
            <a:r>
              <a:rPr lang="en-IN" sz="2400" b="1" dirty="0"/>
              <a:t>COLUMN DISTRIBUTION : </a:t>
            </a:r>
            <a:r>
              <a:rPr lang="en-IN" sz="2400" dirty="0"/>
              <a:t>IT SHOWS A SMALL CHART THAT HELPS YOU TO SEE HOW MANY UNIQUE AND DISTINCT VALUES ARE THERE IN THE COLUMN.</a:t>
            </a:r>
          </a:p>
          <a:p>
            <a:pPr marL="342900" indent="-342900">
              <a:buFont typeface="Wingdings" panose="05000000000000000000" pitchFamily="2" charset="2"/>
              <a:buChar char="Ø"/>
            </a:pPr>
            <a:endParaRPr lang="en-IN" sz="2400" b="1" dirty="0"/>
          </a:p>
          <a:p>
            <a:pPr marL="342900" indent="-342900">
              <a:buFont typeface="Wingdings" panose="05000000000000000000" pitchFamily="2" charset="2"/>
              <a:buChar char="Ø"/>
            </a:pPr>
            <a:endParaRPr lang="en-IN" sz="2400" b="1" dirty="0"/>
          </a:p>
          <a:p>
            <a:pPr marL="342900" indent="-342900">
              <a:buFont typeface="Wingdings" panose="05000000000000000000" pitchFamily="2" charset="2"/>
              <a:buChar char="Ø"/>
            </a:pPr>
            <a:endParaRPr lang="en-IN" sz="2400" b="1" dirty="0"/>
          </a:p>
          <a:p>
            <a:pPr marL="342900" indent="-342900">
              <a:buFont typeface="Wingdings" panose="05000000000000000000" pitchFamily="2" charset="2"/>
              <a:buChar char="Ø"/>
            </a:pPr>
            <a:endParaRPr lang="en-IN" sz="2400" b="1" dirty="0"/>
          </a:p>
          <a:p>
            <a:pPr marL="342900" indent="-342900">
              <a:buFont typeface="Wingdings" panose="05000000000000000000" pitchFamily="2" charset="2"/>
              <a:buChar char="Ø"/>
            </a:pPr>
            <a:endParaRPr lang="en-IN" sz="2400" b="1" dirty="0"/>
          </a:p>
          <a:p>
            <a:pPr marL="342900" indent="-342900">
              <a:buFont typeface="Wingdings" panose="05000000000000000000" pitchFamily="2" charset="2"/>
              <a:buChar char="Ø"/>
            </a:pPr>
            <a:endParaRPr lang="en-IN" sz="2400" b="1" dirty="0"/>
          </a:p>
          <a:p>
            <a:endParaRPr lang="en-IN" sz="2400" b="1" dirty="0"/>
          </a:p>
          <a:p>
            <a:pPr marL="342900" indent="-342900">
              <a:buFont typeface="Wingdings" panose="05000000000000000000" pitchFamily="2" charset="2"/>
              <a:buChar char="Ø"/>
            </a:pPr>
            <a:endParaRPr lang="en-IN" sz="2400" b="1" dirty="0"/>
          </a:p>
          <a:p>
            <a:pPr marL="342900" indent="-342900">
              <a:buFont typeface="Wingdings" panose="05000000000000000000" pitchFamily="2" charset="2"/>
              <a:buChar char="Ø"/>
            </a:pPr>
            <a:r>
              <a:rPr lang="en-IN" sz="2400" b="1" dirty="0"/>
              <a:t>COLUMN PROFILE : </a:t>
            </a:r>
            <a:r>
              <a:rPr lang="en-IN" sz="2400" dirty="0"/>
              <a:t>IT GIVES A DETAILED SUMMARY OF A COLUMN.</a:t>
            </a:r>
            <a:endParaRPr lang="en-IN" sz="2400" b="1" dirty="0"/>
          </a:p>
          <a:p>
            <a:endParaRPr lang="en-IN" sz="2400" b="1" dirty="0"/>
          </a:p>
        </p:txBody>
      </p:sp>
      <p:pic>
        <p:nvPicPr>
          <p:cNvPr id="7" name="Picture 6">
            <a:extLst>
              <a:ext uri="{FF2B5EF4-FFF2-40B4-BE49-F238E27FC236}">
                <a16:creationId xmlns:a16="http://schemas.microsoft.com/office/drawing/2014/main" id="{E140D2D5-70FD-371C-1E9F-DA0B899CFB78}"/>
              </a:ext>
            </a:extLst>
          </p:cNvPr>
          <p:cNvPicPr>
            <a:picLocks noChangeAspect="1"/>
          </p:cNvPicPr>
          <p:nvPr/>
        </p:nvPicPr>
        <p:blipFill>
          <a:blip r:embed="rId5"/>
          <a:stretch>
            <a:fillRect/>
          </a:stretch>
        </p:blipFill>
        <p:spPr>
          <a:xfrm>
            <a:off x="3423557" y="1429583"/>
            <a:ext cx="7925487" cy="20765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F4CE1BF-3410-505B-6081-E9BCA5605CAA}"/>
              </a:ext>
            </a:extLst>
          </p:cNvPr>
          <p:cNvPicPr>
            <a:picLocks noChangeAspect="1"/>
          </p:cNvPicPr>
          <p:nvPr/>
        </p:nvPicPr>
        <p:blipFill>
          <a:blip r:embed="rId6"/>
          <a:stretch>
            <a:fillRect/>
          </a:stretch>
        </p:blipFill>
        <p:spPr>
          <a:xfrm>
            <a:off x="3423557" y="5295900"/>
            <a:ext cx="7925487" cy="1767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62338112-1D76-08DC-093E-C6FFE9C201AD}"/>
              </a:ext>
            </a:extLst>
          </p:cNvPr>
          <p:cNvPicPr>
            <a:picLocks noChangeAspect="1"/>
          </p:cNvPicPr>
          <p:nvPr/>
        </p:nvPicPr>
        <p:blipFill>
          <a:blip r:embed="rId7"/>
          <a:stretch>
            <a:fillRect/>
          </a:stretch>
        </p:blipFill>
        <p:spPr>
          <a:xfrm>
            <a:off x="12725400" y="5753100"/>
            <a:ext cx="4689960" cy="40102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66823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2FE1E-1C6E-C9D0-6BA6-8B092A4787D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8540F8-B977-7C12-5DAE-41D32935942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pPr lvl="0" algn="ctr">
              <a:lnSpc>
                <a:spcPct val="150000"/>
              </a:lnSpc>
              <a:spcBef>
                <a:spcPct val="0"/>
              </a:spcBef>
            </a:pPr>
            <a:endParaRPr lang="en-US" dirty="0">
              <a:solidFill>
                <a:srgbClr val="000000"/>
              </a:solidFill>
              <a:latin typeface="Autograph"/>
              <a:ea typeface="Autograph"/>
              <a:cs typeface="Autograph"/>
              <a:sym typeface="Autograph"/>
            </a:endParaRPr>
          </a:p>
        </p:txBody>
      </p:sp>
      <p:sp>
        <p:nvSpPr>
          <p:cNvPr id="8" name="Freeform 8">
            <a:extLst>
              <a:ext uri="{FF2B5EF4-FFF2-40B4-BE49-F238E27FC236}">
                <a16:creationId xmlns:a16="http://schemas.microsoft.com/office/drawing/2014/main" id="{DAC092C4-BAE4-BE7F-DD31-B099C23D455A}"/>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96A1DF70-C914-C8A3-0BBE-109C3DFA49CB}"/>
              </a:ext>
            </a:extLst>
          </p:cNvPr>
          <p:cNvSpPr txBox="1"/>
          <p:nvPr/>
        </p:nvSpPr>
        <p:spPr>
          <a:xfrm>
            <a:off x="2438400" y="775057"/>
            <a:ext cx="11430000" cy="6979475"/>
          </a:xfrm>
          <a:prstGeom prst="rect">
            <a:avLst/>
          </a:prstGeom>
          <a:noFill/>
        </p:spPr>
        <p:txBody>
          <a:bodyPr wrap="square">
            <a:spAutoFit/>
          </a:bodyPr>
          <a:lstStyle/>
          <a:p>
            <a:pPr marL="0" lvl="0" indent="0" algn="ctr">
              <a:lnSpc>
                <a:spcPts val="6694"/>
              </a:lnSpc>
              <a:spcBef>
                <a:spcPct val="0"/>
              </a:spcBef>
            </a:pPr>
            <a:r>
              <a:rPr lang="en-US" sz="4800" b="1" dirty="0">
                <a:solidFill>
                  <a:srgbClr val="000000"/>
                </a:solidFill>
                <a:latin typeface="Autograph"/>
                <a:ea typeface="Autograph"/>
                <a:cs typeface="Autograph"/>
                <a:sym typeface="Autograph"/>
              </a:rPr>
              <a:t>MODEL</a:t>
            </a:r>
            <a:r>
              <a:rPr lang="en-US" sz="4800" dirty="0">
                <a:solidFill>
                  <a:srgbClr val="000000"/>
                </a:solidFill>
                <a:latin typeface="Autograph"/>
                <a:ea typeface="Autograph"/>
                <a:cs typeface="Autograph"/>
                <a:sym typeface="Autograph"/>
              </a:rPr>
              <a:t> </a:t>
            </a:r>
            <a:r>
              <a:rPr lang="en-US" sz="4800" b="1" dirty="0">
                <a:solidFill>
                  <a:srgbClr val="000000"/>
                </a:solidFill>
                <a:latin typeface="Autograph"/>
                <a:ea typeface="Autograph"/>
                <a:cs typeface="Autograph"/>
                <a:sym typeface="Autograph"/>
              </a:rPr>
              <a:t>BUILDING</a:t>
            </a:r>
            <a:r>
              <a:rPr lang="en-US" sz="4800" dirty="0">
                <a:solidFill>
                  <a:srgbClr val="000000"/>
                </a:solidFill>
                <a:latin typeface="Autograph"/>
                <a:ea typeface="Autograph"/>
                <a:cs typeface="Autograph"/>
                <a:sym typeface="Autograph"/>
              </a:rPr>
              <a:t> </a:t>
            </a:r>
            <a:r>
              <a:rPr lang="en-US" sz="4800" b="1" dirty="0">
                <a:solidFill>
                  <a:srgbClr val="000000"/>
                </a:solidFill>
                <a:latin typeface="Autograph"/>
                <a:ea typeface="Autograph"/>
                <a:cs typeface="Autograph"/>
                <a:sym typeface="Autograph"/>
              </a:rPr>
              <a:t>PHASE</a:t>
            </a:r>
          </a:p>
          <a:p>
            <a:pPr marL="0" lvl="0" indent="0" algn="ctr">
              <a:lnSpc>
                <a:spcPts val="6694"/>
              </a:lnSpc>
              <a:spcBef>
                <a:spcPct val="0"/>
              </a:spcBef>
            </a:pPr>
            <a:endParaRPr lang="en-US" sz="4800" u="none" strike="noStrike" dirty="0">
              <a:solidFill>
                <a:srgbClr val="000000"/>
              </a:solidFill>
              <a:latin typeface="Autograph"/>
              <a:ea typeface="Autograph"/>
              <a:cs typeface="Autograph"/>
              <a:sym typeface="Autograph"/>
            </a:endParaRPr>
          </a:p>
          <a:p>
            <a:pPr marL="342900" lvl="0" indent="-342900" algn="just">
              <a:lnSpc>
                <a:spcPct val="150000"/>
              </a:lnSpc>
              <a:spcBef>
                <a:spcPct val="0"/>
              </a:spcBef>
              <a:buFont typeface="Wingdings" panose="05000000000000000000" pitchFamily="2" charset="2"/>
              <a:buChar char="Ø"/>
            </a:pPr>
            <a:r>
              <a:rPr lang="en-US" sz="2400" dirty="0">
                <a:solidFill>
                  <a:srgbClr val="000000"/>
                </a:solidFill>
                <a:latin typeface="Autograph"/>
                <a:ea typeface="Autograph"/>
                <a:cs typeface="Autograph"/>
                <a:sym typeface="Autograph"/>
              </a:rPr>
              <a:t>DATA MODELING MEANS ORGANIZING YOUR DATA INTO TABLES AND CONNECTING THEM SO POWER BI CAN UNDERSTAND HOW THEY RELATE AND WORK TOGETHER FOR BUILDING REPORTS.</a:t>
            </a:r>
          </a:p>
          <a:p>
            <a:pPr marL="342900" lvl="0" indent="-342900" algn="just">
              <a:lnSpc>
                <a:spcPct val="150000"/>
              </a:lnSpc>
              <a:spcBef>
                <a:spcPct val="0"/>
              </a:spcBef>
              <a:buFont typeface="Wingdings" panose="05000000000000000000" pitchFamily="2" charset="2"/>
              <a:buChar char="Ø"/>
            </a:pPr>
            <a:endParaRPr lang="en-US" sz="2400" dirty="0">
              <a:solidFill>
                <a:srgbClr val="000000"/>
              </a:solidFill>
              <a:latin typeface="Autograph"/>
              <a:ea typeface="Autograph"/>
              <a:cs typeface="Autograph"/>
              <a:sym typeface="Autograph"/>
            </a:endParaRPr>
          </a:p>
          <a:p>
            <a:pPr marL="342900" lvl="0" indent="-342900" algn="just">
              <a:lnSpc>
                <a:spcPct val="150000"/>
              </a:lnSpc>
              <a:spcBef>
                <a:spcPct val="0"/>
              </a:spcBef>
              <a:buFont typeface="Wingdings" panose="05000000000000000000" pitchFamily="2" charset="2"/>
              <a:buChar char="Ø"/>
            </a:pPr>
            <a:r>
              <a:rPr lang="en-US" sz="2400" dirty="0">
                <a:solidFill>
                  <a:srgbClr val="000000"/>
                </a:solidFill>
                <a:latin typeface="Autograph"/>
                <a:ea typeface="Autograph"/>
                <a:cs typeface="Autograph"/>
                <a:sym typeface="Autograph"/>
              </a:rPr>
              <a:t>THERE ARE TWO TYPES OF TABLES INCLUDED IN MODEL BUILDING PHASE :</a:t>
            </a:r>
          </a:p>
          <a:p>
            <a:pPr lvl="0" algn="just">
              <a:lnSpc>
                <a:spcPct val="150000"/>
              </a:lnSpc>
              <a:spcBef>
                <a:spcPct val="0"/>
              </a:spcBef>
            </a:pPr>
            <a:r>
              <a:rPr lang="en-US" sz="2400" dirty="0">
                <a:solidFill>
                  <a:srgbClr val="000000"/>
                </a:solidFill>
                <a:latin typeface="Autograph"/>
                <a:ea typeface="Autograph"/>
                <a:cs typeface="Autograph"/>
                <a:sym typeface="Autograph"/>
              </a:rPr>
              <a:t>	1) FACT TABLE</a:t>
            </a:r>
          </a:p>
          <a:p>
            <a:pPr lvl="0" algn="just">
              <a:lnSpc>
                <a:spcPct val="150000"/>
              </a:lnSpc>
              <a:spcBef>
                <a:spcPct val="0"/>
              </a:spcBef>
            </a:pPr>
            <a:r>
              <a:rPr lang="en-US" sz="2400" dirty="0">
                <a:solidFill>
                  <a:srgbClr val="000000"/>
                </a:solidFill>
                <a:latin typeface="Autograph"/>
                <a:ea typeface="Autograph"/>
                <a:cs typeface="Autograph"/>
                <a:sym typeface="Autograph"/>
              </a:rPr>
              <a:t>	2) DIMENSION TABLE</a:t>
            </a:r>
          </a:p>
          <a:p>
            <a:pPr marL="0" lvl="0" indent="0">
              <a:lnSpc>
                <a:spcPts val="6694"/>
              </a:lnSpc>
              <a:spcBef>
                <a:spcPct val="0"/>
              </a:spcBef>
            </a:pPr>
            <a:endParaRPr lang="en-US" sz="2400" u="none" strike="noStrike" dirty="0">
              <a:solidFill>
                <a:srgbClr val="000000"/>
              </a:solidFill>
              <a:latin typeface="Autograph"/>
              <a:ea typeface="Autograph"/>
              <a:cs typeface="Autograph"/>
              <a:sym typeface="Autograph"/>
            </a:endParaRPr>
          </a:p>
        </p:txBody>
      </p:sp>
      <p:sp>
        <p:nvSpPr>
          <p:cNvPr id="3" name="TextBox 5">
            <a:extLst>
              <a:ext uri="{FF2B5EF4-FFF2-40B4-BE49-F238E27FC236}">
                <a16:creationId xmlns:a16="http://schemas.microsoft.com/office/drawing/2014/main" id="{68FBF8BD-EC2E-8766-71F6-0981F0B0C383}"/>
              </a:ext>
            </a:extLst>
          </p:cNvPr>
          <p:cNvSpPr txBox="1"/>
          <p:nvPr/>
        </p:nvSpPr>
        <p:spPr>
          <a:xfrm>
            <a:off x="14668500" y="563460"/>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Model Building Phase</a:t>
            </a:r>
          </a:p>
        </p:txBody>
      </p:sp>
    </p:spTree>
    <p:extLst>
      <p:ext uri="{BB962C8B-B14F-4D97-AF65-F5344CB8AC3E}">
        <p14:creationId xmlns:p14="http://schemas.microsoft.com/office/powerpoint/2010/main" val="3403755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57E43-80CC-07E2-FDBD-40F8784AAB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42B074-47C8-673A-5586-8AE5463810D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28FF97F0-C078-7B59-CCFE-04BF9FE6BF31}"/>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D57A2522-BD5B-E16B-9BA4-DF74CA4BBCF5}"/>
              </a:ext>
            </a:extLst>
          </p:cNvPr>
          <p:cNvSpPr txBox="1"/>
          <p:nvPr/>
        </p:nvSpPr>
        <p:spPr>
          <a:xfrm>
            <a:off x="2438400" y="775057"/>
            <a:ext cx="11430000" cy="7627729"/>
          </a:xfrm>
          <a:prstGeom prst="rect">
            <a:avLst/>
          </a:prstGeom>
          <a:noFill/>
        </p:spPr>
        <p:txBody>
          <a:bodyPr wrap="square">
            <a:spAutoFit/>
          </a:bodyPr>
          <a:lstStyle/>
          <a:p>
            <a:pPr marL="514350" lvl="0" indent="-514350" algn="ctr">
              <a:lnSpc>
                <a:spcPts val="6694"/>
              </a:lnSpc>
              <a:spcBef>
                <a:spcPct val="0"/>
              </a:spcBef>
              <a:buAutoNum type="arabicParenR"/>
            </a:pPr>
            <a:r>
              <a:rPr lang="en-US" sz="3200" b="1" u="none" strike="noStrike" dirty="0">
                <a:solidFill>
                  <a:srgbClr val="000000"/>
                </a:solidFill>
                <a:latin typeface="Autograph"/>
                <a:ea typeface="Autograph"/>
                <a:cs typeface="Autograph"/>
                <a:sym typeface="Autograph"/>
              </a:rPr>
              <a:t>FACT TABLE</a:t>
            </a:r>
          </a:p>
          <a:p>
            <a:pPr lvl="0" algn="ctr">
              <a:lnSpc>
                <a:spcPts val="6694"/>
              </a:lnSpc>
              <a:spcBef>
                <a:spcPct val="0"/>
              </a:spcBef>
            </a:pPr>
            <a:endParaRPr lang="en-US" sz="3200" b="1" u="none" strike="noStrike" dirty="0">
              <a:solidFill>
                <a:srgbClr val="000000"/>
              </a:solidFill>
              <a:latin typeface="Autograph"/>
              <a:ea typeface="Autograph"/>
              <a:cs typeface="Autograph"/>
              <a:sym typeface="Autograph"/>
            </a:endParaRPr>
          </a:p>
          <a:p>
            <a:pPr marL="342900" lvl="0" indent="-342900" algn="just">
              <a:lnSpc>
                <a:spcPct val="200000"/>
              </a:lnSpc>
              <a:spcBef>
                <a:spcPct val="0"/>
              </a:spcBef>
              <a:buFont typeface="Wingdings" panose="05000000000000000000" pitchFamily="2" charset="2"/>
              <a:buChar char="Ø"/>
            </a:pPr>
            <a:r>
              <a:rPr lang="en-US" sz="2400" dirty="0">
                <a:solidFill>
                  <a:srgbClr val="000000"/>
                </a:solidFill>
                <a:latin typeface="Autograph"/>
                <a:ea typeface="Autograph"/>
                <a:cs typeface="Autograph"/>
                <a:sym typeface="Autograph"/>
              </a:rPr>
              <a:t>A FACT TABLE IS THE CENTRAL TABLE IN A DATA MODEL THAT CONTAINS MEASURABLE , QUANTITATIVE DATA.</a:t>
            </a:r>
          </a:p>
          <a:p>
            <a:pPr marL="342900" lvl="0" indent="-342900" algn="just">
              <a:lnSpc>
                <a:spcPct val="200000"/>
              </a:lnSpc>
              <a:spcBef>
                <a:spcPct val="0"/>
              </a:spcBef>
              <a:buFont typeface="Wingdings" panose="05000000000000000000" pitchFamily="2" charset="2"/>
              <a:buChar char="Ø"/>
            </a:pPr>
            <a:r>
              <a:rPr lang="en-US" sz="2400" u="none" strike="noStrike" dirty="0">
                <a:solidFill>
                  <a:srgbClr val="000000"/>
                </a:solidFill>
                <a:latin typeface="Autograph"/>
                <a:ea typeface="Autograph"/>
                <a:cs typeface="Autograph"/>
                <a:sym typeface="Autograph"/>
              </a:rPr>
              <a:t>A FACT TABLE STORES NUMBERS OR CALCULATIONS – LIKE SALES , PROFIT OR QUANTITY.</a:t>
            </a:r>
          </a:p>
          <a:p>
            <a:pPr marL="342900" lvl="0" indent="-342900" algn="just">
              <a:lnSpc>
                <a:spcPct val="200000"/>
              </a:lnSpc>
              <a:spcBef>
                <a:spcPct val="0"/>
              </a:spcBef>
              <a:buFont typeface="Wingdings" panose="05000000000000000000" pitchFamily="2" charset="2"/>
              <a:buChar char="Ø"/>
            </a:pPr>
            <a:r>
              <a:rPr lang="en-US" sz="2400" dirty="0">
                <a:solidFill>
                  <a:srgbClr val="000000"/>
                </a:solidFill>
                <a:latin typeface="Autograph"/>
                <a:ea typeface="Autograph"/>
                <a:cs typeface="Autograph"/>
                <a:sym typeface="Autograph"/>
              </a:rPr>
              <a:t>FACT TABLE CONTAINS FOREIGN KEYS THAT CONNECT TO THE DIMENSION TABLES.</a:t>
            </a:r>
          </a:p>
          <a:p>
            <a:pPr marL="342900" lvl="0" indent="-342900" algn="just">
              <a:lnSpc>
                <a:spcPct val="200000"/>
              </a:lnSpc>
              <a:spcBef>
                <a:spcPct val="0"/>
              </a:spcBef>
              <a:buFont typeface="Wingdings" panose="05000000000000000000" pitchFamily="2" charset="2"/>
              <a:buChar char="Ø"/>
            </a:pPr>
            <a:r>
              <a:rPr lang="en-US" sz="2400" u="none" strike="noStrike" dirty="0">
                <a:solidFill>
                  <a:srgbClr val="000000"/>
                </a:solidFill>
                <a:latin typeface="Autograph"/>
                <a:ea typeface="Autograph"/>
                <a:cs typeface="Autograph"/>
                <a:sym typeface="Autograph"/>
              </a:rPr>
              <a:t>THERE IS </a:t>
            </a:r>
            <a:r>
              <a:rPr lang="en-US" sz="2400" dirty="0">
                <a:solidFill>
                  <a:srgbClr val="000000"/>
                </a:solidFill>
                <a:latin typeface="Autograph"/>
                <a:ea typeface="Autograph"/>
                <a:cs typeface="Autograph"/>
                <a:sym typeface="Autograph"/>
              </a:rPr>
              <a:t>ONLY ONE FACT TABLE CONNECTED TO THE MULTIPLE DIMENSION TABLES.</a:t>
            </a:r>
            <a:endParaRPr lang="en-US" sz="2400" u="none" strike="noStrike" dirty="0">
              <a:solidFill>
                <a:srgbClr val="000000"/>
              </a:solidFill>
              <a:latin typeface="Autograph"/>
              <a:ea typeface="Autograph"/>
              <a:cs typeface="Autograph"/>
              <a:sym typeface="Autograph"/>
            </a:endParaRPr>
          </a:p>
        </p:txBody>
      </p:sp>
      <p:sp>
        <p:nvSpPr>
          <p:cNvPr id="3" name="TextBox 5">
            <a:extLst>
              <a:ext uri="{FF2B5EF4-FFF2-40B4-BE49-F238E27FC236}">
                <a16:creationId xmlns:a16="http://schemas.microsoft.com/office/drawing/2014/main" id="{01AF149B-01D4-6F06-B273-ACCE0821F1CB}"/>
              </a:ext>
            </a:extLst>
          </p:cNvPr>
          <p:cNvSpPr txBox="1"/>
          <p:nvPr/>
        </p:nvSpPr>
        <p:spPr>
          <a:xfrm>
            <a:off x="14668500" y="563460"/>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Model Building Phase</a:t>
            </a:r>
          </a:p>
        </p:txBody>
      </p:sp>
    </p:spTree>
    <p:extLst>
      <p:ext uri="{BB962C8B-B14F-4D97-AF65-F5344CB8AC3E}">
        <p14:creationId xmlns:p14="http://schemas.microsoft.com/office/powerpoint/2010/main" val="612658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D0323-6D6D-FA42-9964-E9A61C3547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AEB26D2-47BE-8C44-38B5-D1387B94403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66A08C43-A999-0A5E-0265-F9F4D3F325EC}"/>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E6EAD531-6F82-1E32-072A-731AC37E9B55}"/>
              </a:ext>
            </a:extLst>
          </p:cNvPr>
          <p:cNvSpPr txBox="1"/>
          <p:nvPr/>
        </p:nvSpPr>
        <p:spPr>
          <a:xfrm>
            <a:off x="2438400" y="775057"/>
            <a:ext cx="11430000" cy="9105057"/>
          </a:xfrm>
          <a:prstGeom prst="rect">
            <a:avLst/>
          </a:prstGeom>
          <a:noFill/>
        </p:spPr>
        <p:txBody>
          <a:bodyPr wrap="square">
            <a:spAutoFit/>
          </a:bodyPr>
          <a:lstStyle/>
          <a:p>
            <a:pPr lvl="0" algn="ctr">
              <a:lnSpc>
                <a:spcPts val="6694"/>
              </a:lnSpc>
              <a:spcBef>
                <a:spcPct val="0"/>
              </a:spcBef>
            </a:pPr>
            <a:r>
              <a:rPr lang="en-US" sz="3200" b="1" u="none" strike="noStrike" dirty="0">
                <a:solidFill>
                  <a:srgbClr val="000000"/>
                </a:solidFill>
                <a:latin typeface="Autograph"/>
                <a:ea typeface="Autograph"/>
                <a:cs typeface="Autograph"/>
                <a:sym typeface="Autograph"/>
              </a:rPr>
              <a:t>2) DIMENSION TABLES</a:t>
            </a:r>
          </a:p>
          <a:p>
            <a:pPr lvl="0" algn="ctr">
              <a:lnSpc>
                <a:spcPts val="6694"/>
              </a:lnSpc>
              <a:spcBef>
                <a:spcPct val="0"/>
              </a:spcBef>
            </a:pPr>
            <a:endParaRPr lang="en-US" sz="3200" b="1" u="none" strike="noStrike" dirty="0">
              <a:solidFill>
                <a:srgbClr val="000000"/>
              </a:solidFill>
              <a:latin typeface="Autograph"/>
              <a:ea typeface="Autograph"/>
              <a:cs typeface="Autograph"/>
              <a:sym typeface="Autograph"/>
            </a:endParaRPr>
          </a:p>
          <a:p>
            <a:pPr marL="342900" lvl="0" indent="-342900" algn="just">
              <a:lnSpc>
                <a:spcPct val="200000"/>
              </a:lnSpc>
              <a:spcBef>
                <a:spcPct val="0"/>
              </a:spcBef>
              <a:buFont typeface="Wingdings" panose="05000000000000000000" pitchFamily="2" charset="2"/>
              <a:buChar char="Ø"/>
            </a:pPr>
            <a:r>
              <a:rPr lang="en-US" sz="2400" dirty="0">
                <a:solidFill>
                  <a:srgbClr val="000000"/>
                </a:solidFill>
                <a:latin typeface="Autograph"/>
                <a:ea typeface="Autograph"/>
                <a:cs typeface="Autograph"/>
                <a:sym typeface="Autograph"/>
              </a:rPr>
              <a:t>A DIMENSION TABLE PROVIDES CONTEXT OR DESCRIPTIVE INFORMATION ABOUT THE FACTS.</a:t>
            </a:r>
          </a:p>
          <a:p>
            <a:pPr marL="342900" lvl="0" indent="-342900" algn="just">
              <a:lnSpc>
                <a:spcPct val="200000"/>
              </a:lnSpc>
              <a:spcBef>
                <a:spcPct val="0"/>
              </a:spcBef>
              <a:buFont typeface="Wingdings" panose="05000000000000000000" pitchFamily="2" charset="2"/>
              <a:buChar char="Ø"/>
            </a:pPr>
            <a:r>
              <a:rPr lang="en-US" sz="2400" dirty="0">
                <a:solidFill>
                  <a:srgbClr val="000000"/>
                </a:solidFill>
                <a:latin typeface="Autograph"/>
                <a:ea typeface="Autograph"/>
                <a:cs typeface="Autograph"/>
                <a:sym typeface="Autograph"/>
              </a:rPr>
              <a:t>IT STORES DETAILS LIKE PRODUCT NAME , CUSTOMER NAME CATEGORY, </a:t>
            </a:r>
            <a:r>
              <a:rPr lang="en-US" sz="2400" dirty="0" err="1">
                <a:solidFill>
                  <a:srgbClr val="000000"/>
                </a:solidFill>
                <a:latin typeface="Autograph"/>
                <a:ea typeface="Autograph"/>
                <a:cs typeface="Autograph"/>
                <a:sym typeface="Autograph"/>
              </a:rPr>
              <a:t>etc</a:t>
            </a:r>
            <a:r>
              <a:rPr lang="en-US" sz="2400" dirty="0">
                <a:solidFill>
                  <a:srgbClr val="000000"/>
                </a:solidFill>
                <a:latin typeface="Autograph"/>
                <a:ea typeface="Autograph"/>
                <a:cs typeface="Autograph"/>
                <a:sym typeface="Autograph"/>
              </a:rPr>
              <a:t> .</a:t>
            </a:r>
          </a:p>
          <a:p>
            <a:pPr marL="342900" lvl="0" indent="-342900" algn="just">
              <a:lnSpc>
                <a:spcPct val="200000"/>
              </a:lnSpc>
              <a:spcBef>
                <a:spcPct val="0"/>
              </a:spcBef>
              <a:buFont typeface="Wingdings" panose="05000000000000000000" pitchFamily="2" charset="2"/>
              <a:buChar char="Ø"/>
            </a:pPr>
            <a:r>
              <a:rPr lang="en-US" sz="2400" dirty="0">
                <a:solidFill>
                  <a:srgbClr val="000000"/>
                </a:solidFill>
                <a:latin typeface="Autograph"/>
                <a:ea typeface="Autograph"/>
                <a:cs typeface="Autograph"/>
                <a:sym typeface="Autograph"/>
              </a:rPr>
              <a:t>DIMENSION TABLE CONTAINS PRIMARY KEYS THAT CONNECT TO THE FACT TABLE.</a:t>
            </a:r>
          </a:p>
          <a:p>
            <a:pPr marL="342900" lvl="0" indent="-342900" algn="just">
              <a:lnSpc>
                <a:spcPct val="200000"/>
              </a:lnSpc>
              <a:spcBef>
                <a:spcPct val="0"/>
              </a:spcBef>
              <a:buFont typeface="Wingdings" panose="05000000000000000000" pitchFamily="2" charset="2"/>
              <a:buChar char="Ø"/>
            </a:pPr>
            <a:r>
              <a:rPr lang="en-US" sz="2400" dirty="0">
                <a:solidFill>
                  <a:srgbClr val="000000"/>
                </a:solidFill>
                <a:latin typeface="Autograph"/>
                <a:ea typeface="Autograph"/>
                <a:cs typeface="Autograph"/>
                <a:sym typeface="Autograph"/>
              </a:rPr>
              <a:t>MULTIPLE DIMENSION TABLES CONNECTED TO THE ONLY ONE FACT TABLE.</a:t>
            </a:r>
          </a:p>
          <a:p>
            <a:pPr marL="342900" lvl="0" indent="-342900" algn="just">
              <a:lnSpc>
                <a:spcPct val="200000"/>
              </a:lnSpc>
              <a:spcBef>
                <a:spcPct val="0"/>
              </a:spcBef>
              <a:buFont typeface="Wingdings" panose="05000000000000000000" pitchFamily="2" charset="2"/>
              <a:buChar char="Ø"/>
            </a:pPr>
            <a:r>
              <a:rPr lang="en-US" sz="2400" dirty="0">
                <a:solidFill>
                  <a:srgbClr val="000000"/>
                </a:solidFill>
                <a:latin typeface="Autograph"/>
                <a:ea typeface="Autograph"/>
                <a:cs typeface="Autograph"/>
                <a:sym typeface="Autograph"/>
              </a:rPr>
              <a:t>DIMENSION TABLE FILTERING FACT TABLE.</a:t>
            </a:r>
          </a:p>
          <a:p>
            <a:pPr marL="342900" lvl="0" indent="-342900" algn="just">
              <a:lnSpc>
                <a:spcPct val="200000"/>
              </a:lnSpc>
              <a:spcBef>
                <a:spcPct val="0"/>
              </a:spcBef>
              <a:buFont typeface="Wingdings" panose="05000000000000000000" pitchFamily="2" charset="2"/>
              <a:buChar char="Ø"/>
            </a:pPr>
            <a:endParaRPr lang="en-US" sz="2400" dirty="0">
              <a:solidFill>
                <a:srgbClr val="000000"/>
              </a:solidFill>
              <a:latin typeface="Autograph"/>
              <a:ea typeface="Autograph"/>
              <a:cs typeface="Autograph"/>
              <a:sym typeface="Autograph"/>
            </a:endParaRPr>
          </a:p>
        </p:txBody>
      </p:sp>
      <p:sp>
        <p:nvSpPr>
          <p:cNvPr id="3" name="TextBox 5">
            <a:extLst>
              <a:ext uri="{FF2B5EF4-FFF2-40B4-BE49-F238E27FC236}">
                <a16:creationId xmlns:a16="http://schemas.microsoft.com/office/drawing/2014/main" id="{CCB940A4-8ADC-211E-06EC-C2B07EC689B4}"/>
              </a:ext>
            </a:extLst>
          </p:cNvPr>
          <p:cNvSpPr txBox="1"/>
          <p:nvPr/>
        </p:nvSpPr>
        <p:spPr>
          <a:xfrm>
            <a:off x="14668500" y="563460"/>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Model Building Phase</a:t>
            </a:r>
          </a:p>
        </p:txBody>
      </p:sp>
    </p:spTree>
    <p:extLst>
      <p:ext uri="{BB962C8B-B14F-4D97-AF65-F5344CB8AC3E}">
        <p14:creationId xmlns:p14="http://schemas.microsoft.com/office/powerpoint/2010/main" val="151612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93A90-B41B-A1FC-068D-B714F3B3A6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970345-97BD-6068-7EC3-6DEC467A363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265F7D27-188F-860C-8A7A-0E8F704C1DBD}"/>
              </a:ext>
            </a:extLst>
          </p:cNvPr>
          <p:cNvSpPr/>
          <p:nvPr/>
        </p:nvSpPr>
        <p:spPr>
          <a:xfrm>
            <a:off x="282393" y="4148578"/>
            <a:ext cx="3848679" cy="4030246"/>
          </a:xfrm>
          <a:custGeom>
            <a:avLst/>
            <a:gdLst/>
            <a:ahLst/>
            <a:cxnLst/>
            <a:rect l="l" t="t" r="r" b="b"/>
            <a:pathLst>
              <a:path w="5132145" h="5113482">
                <a:moveTo>
                  <a:pt x="0" y="0"/>
                </a:moveTo>
                <a:lnTo>
                  <a:pt x="5132145" y="0"/>
                </a:lnTo>
                <a:lnTo>
                  <a:pt x="5132145" y="5113482"/>
                </a:lnTo>
                <a:lnTo>
                  <a:pt x="0" y="5113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42F3D02F-50C4-5DE1-45B6-26465F0A04B4}"/>
              </a:ext>
            </a:extLst>
          </p:cNvPr>
          <p:cNvSpPr/>
          <p:nvPr/>
        </p:nvSpPr>
        <p:spPr>
          <a:xfrm>
            <a:off x="4780296" y="4148578"/>
            <a:ext cx="3848680" cy="3829376"/>
          </a:xfrm>
          <a:custGeom>
            <a:avLst/>
            <a:gdLst/>
            <a:ahLst/>
            <a:cxnLst/>
            <a:rect l="l" t="t" r="r" b="b"/>
            <a:pathLst>
              <a:path w="5132145" h="5113482">
                <a:moveTo>
                  <a:pt x="0" y="0"/>
                </a:moveTo>
                <a:lnTo>
                  <a:pt x="5132144" y="0"/>
                </a:lnTo>
                <a:lnTo>
                  <a:pt x="5132144" y="5113482"/>
                </a:lnTo>
                <a:lnTo>
                  <a:pt x="0" y="5113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C83EA58F-F0C1-5972-F0A5-73E0C39A21FF}"/>
              </a:ext>
            </a:extLst>
          </p:cNvPr>
          <p:cNvSpPr/>
          <p:nvPr/>
        </p:nvSpPr>
        <p:spPr>
          <a:xfrm>
            <a:off x="9448800" y="4091045"/>
            <a:ext cx="3848679" cy="3829375"/>
          </a:xfrm>
          <a:custGeom>
            <a:avLst/>
            <a:gdLst/>
            <a:ahLst/>
            <a:cxnLst/>
            <a:rect l="l" t="t" r="r" b="b"/>
            <a:pathLst>
              <a:path w="5132145" h="5113482">
                <a:moveTo>
                  <a:pt x="0" y="0"/>
                </a:moveTo>
                <a:lnTo>
                  <a:pt x="5132145" y="0"/>
                </a:lnTo>
                <a:lnTo>
                  <a:pt x="5132145" y="5113482"/>
                </a:lnTo>
                <a:lnTo>
                  <a:pt x="0" y="5113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E7B9CD87-F956-1071-810F-B0C8AF753071}"/>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a:extLst>
              <a:ext uri="{FF2B5EF4-FFF2-40B4-BE49-F238E27FC236}">
                <a16:creationId xmlns:a16="http://schemas.microsoft.com/office/drawing/2014/main" id="{336CEAEA-A54E-B3E9-CD3B-DA352F1B84F7}"/>
              </a:ext>
            </a:extLst>
          </p:cNvPr>
          <p:cNvSpPr txBox="1"/>
          <p:nvPr/>
        </p:nvSpPr>
        <p:spPr>
          <a:xfrm>
            <a:off x="4676662" y="1639509"/>
            <a:ext cx="8934676" cy="940642"/>
          </a:xfrm>
          <a:prstGeom prst="rect">
            <a:avLst/>
          </a:prstGeom>
        </p:spPr>
        <p:txBody>
          <a:bodyPr lIns="0" tIns="0" rIns="0" bIns="0" rtlCol="0" anchor="t">
            <a:spAutoFit/>
          </a:bodyPr>
          <a:lstStyle/>
          <a:p>
            <a:pPr marL="0" lvl="0" indent="0" algn="ctr">
              <a:lnSpc>
                <a:spcPts val="8526"/>
              </a:lnSpc>
            </a:pPr>
            <a:r>
              <a:rPr lang="en-US" sz="3200" b="1" dirty="0">
                <a:solidFill>
                  <a:srgbClr val="000000"/>
                </a:solidFill>
                <a:latin typeface="Autograph"/>
                <a:ea typeface="Autograph"/>
                <a:cs typeface="Autograph"/>
                <a:sym typeface="Autograph"/>
              </a:rPr>
              <a:t>FOUR VIEWS IN POWER BI </a:t>
            </a:r>
          </a:p>
        </p:txBody>
      </p:sp>
      <p:sp>
        <p:nvSpPr>
          <p:cNvPr id="12" name="TextBox 12">
            <a:extLst>
              <a:ext uri="{FF2B5EF4-FFF2-40B4-BE49-F238E27FC236}">
                <a16:creationId xmlns:a16="http://schemas.microsoft.com/office/drawing/2014/main" id="{6A5DD4DB-7F68-9037-7E3A-9FC791A5A4CE}"/>
              </a:ext>
            </a:extLst>
          </p:cNvPr>
          <p:cNvSpPr txBox="1"/>
          <p:nvPr/>
        </p:nvSpPr>
        <p:spPr>
          <a:xfrm>
            <a:off x="5302289" y="4635958"/>
            <a:ext cx="2819400" cy="2482731"/>
          </a:xfrm>
          <a:prstGeom prst="rect">
            <a:avLst/>
          </a:prstGeom>
        </p:spPr>
        <p:txBody>
          <a:bodyPr wrap="square" lIns="0" tIns="0" rIns="0" bIns="0" rtlCol="0" anchor="t">
            <a:spAutoFit/>
          </a:bodyPr>
          <a:lstStyle/>
          <a:p>
            <a:pPr algn="ctr">
              <a:lnSpc>
                <a:spcPts val="5249"/>
              </a:lnSpc>
            </a:pPr>
            <a:r>
              <a:rPr lang="en-US" dirty="0">
                <a:solidFill>
                  <a:srgbClr val="000000"/>
                </a:solidFill>
                <a:latin typeface="Autograph"/>
                <a:ea typeface="Autograph"/>
                <a:cs typeface="Autograph"/>
                <a:sym typeface="Autograph"/>
              </a:rPr>
              <a:t>TABLE VIEW</a:t>
            </a:r>
          </a:p>
          <a:p>
            <a:pPr algn="ctr">
              <a:lnSpc>
                <a:spcPct val="150000"/>
              </a:lnSpc>
            </a:pP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Lets you see your data in table form , like a spreadsheet.</a:t>
            </a:r>
          </a:p>
          <a:p>
            <a:pPr algn="ctr">
              <a:lnSpc>
                <a:spcPts val="5249"/>
              </a:lnSpc>
            </a:pPr>
            <a:endParaRPr lang="en-US" dirty="0">
              <a:solidFill>
                <a:srgbClr val="000000"/>
              </a:solidFill>
              <a:latin typeface="Autograph"/>
              <a:ea typeface="Autograph"/>
              <a:cs typeface="Autograph"/>
              <a:sym typeface="Autograph"/>
            </a:endParaRPr>
          </a:p>
        </p:txBody>
      </p:sp>
      <p:sp>
        <p:nvSpPr>
          <p:cNvPr id="13" name="TextBox 13">
            <a:extLst>
              <a:ext uri="{FF2B5EF4-FFF2-40B4-BE49-F238E27FC236}">
                <a16:creationId xmlns:a16="http://schemas.microsoft.com/office/drawing/2014/main" id="{F441DDC2-CBBA-49D0-FE5D-E90015D4D2D5}"/>
              </a:ext>
            </a:extLst>
          </p:cNvPr>
          <p:cNvSpPr txBox="1"/>
          <p:nvPr/>
        </p:nvSpPr>
        <p:spPr>
          <a:xfrm>
            <a:off x="913008" y="4656852"/>
            <a:ext cx="2587448" cy="1878719"/>
          </a:xfrm>
          <a:prstGeom prst="rect">
            <a:avLst/>
          </a:prstGeom>
        </p:spPr>
        <p:txBody>
          <a:bodyPr wrap="square" lIns="0" tIns="0" rIns="0" bIns="0" rtlCol="0" anchor="t">
            <a:spAutoFit/>
          </a:bodyPr>
          <a:lstStyle/>
          <a:p>
            <a:pPr algn="ctr">
              <a:lnSpc>
                <a:spcPts val="5249"/>
              </a:lnSpc>
            </a:pPr>
            <a:r>
              <a:rPr lang="en-US" dirty="0">
                <a:solidFill>
                  <a:srgbClr val="000000"/>
                </a:solidFill>
                <a:latin typeface="Autograph"/>
                <a:ea typeface="Autograph"/>
                <a:cs typeface="Autograph"/>
                <a:sym typeface="Autograph"/>
              </a:rPr>
              <a:t>REPORT VIEW</a:t>
            </a:r>
          </a:p>
          <a:p>
            <a:pPr algn="ctr">
              <a:lnSpc>
                <a:spcPct val="150000"/>
              </a:lnSpc>
            </a:pPr>
            <a:r>
              <a:rPr lang="en-IN" dirty="0">
                <a:latin typeface="Calibri" panose="020F0502020204030204" pitchFamily="34" charset="0"/>
                <a:ea typeface="Calibri" panose="020F0502020204030204" pitchFamily="34" charset="0"/>
                <a:cs typeface="Calibri" panose="020F0502020204030204" pitchFamily="34" charset="0"/>
              </a:rPr>
              <a:t>This is where you design your dashboards and reports</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US" dirty="0">
              <a:solidFill>
                <a:srgbClr val="000000"/>
              </a:solidFill>
              <a:latin typeface="Autograph"/>
              <a:ea typeface="Autograph"/>
              <a:cs typeface="Autograph"/>
              <a:sym typeface="Autograph"/>
            </a:endParaRPr>
          </a:p>
        </p:txBody>
      </p:sp>
      <p:sp>
        <p:nvSpPr>
          <p:cNvPr id="14" name="Freeform 3">
            <a:extLst>
              <a:ext uri="{FF2B5EF4-FFF2-40B4-BE49-F238E27FC236}">
                <a16:creationId xmlns:a16="http://schemas.microsoft.com/office/drawing/2014/main" id="{E570E0D8-8B46-082A-1D7B-A31B7D6CAEF9}"/>
              </a:ext>
            </a:extLst>
          </p:cNvPr>
          <p:cNvSpPr/>
          <p:nvPr/>
        </p:nvSpPr>
        <p:spPr>
          <a:xfrm>
            <a:off x="13790810" y="4064367"/>
            <a:ext cx="4172841" cy="3741063"/>
          </a:xfrm>
          <a:custGeom>
            <a:avLst/>
            <a:gdLst/>
            <a:ahLst/>
            <a:cxnLst/>
            <a:rect l="l" t="t" r="r" b="b"/>
            <a:pathLst>
              <a:path w="5132145" h="5113482">
                <a:moveTo>
                  <a:pt x="0" y="0"/>
                </a:moveTo>
                <a:lnTo>
                  <a:pt x="5132145" y="0"/>
                </a:lnTo>
                <a:lnTo>
                  <a:pt x="5132145" y="5113482"/>
                </a:lnTo>
                <a:lnTo>
                  <a:pt x="0" y="5113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5" name="TextBox 12">
            <a:extLst>
              <a:ext uri="{FF2B5EF4-FFF2-40B4-BE49-F238E27FC236}">
                <a16:creationId xmlns:a16="http://schemas.microsoft.com/office/drawing/2014/main" id="{327AC8AC-7EEA-8D45-9446-79AB7D078352}"/>
              </a:ext>
            </a:extLst>
          </p:cNvPr>
          <p:cNvSpPr txBox="1"/>
          <p:nvPr/>
        </p:nvSpPr>
        <p:spPr>
          <a:xfrm>
            <a:off x="9947674" y="4516296"/>
            <a:ext cx="2819400" cy="2067233"/>
          </a:xfrm>
          <a:prstGeom prst="rect">
            <a:avLst/>
          </a:prstGeom>
        </p:spPr>
        <p:txBody>
          <a:bodyPr wrap="square" lIns="0" tIns="0" rIns="0" bIns="0" rtlCol="0" anchor="t">
            <a:spAutoFit/>
          </a:bodyPr>
          <a:lstStyle/>
          <a:p>
            <a:pPr algn="ctr">
              <a:lnSpc>
                <a:spcPts val="5249"/>
              </a:lnSpc>
            </a:pPr>
            <a:r>
              <a:rPr lang="en-US" dirty="0">
                <a:solidFill>
                  <a:srgbClr val="000000"/>
                </a:solidFill>
                <a:latin typeface="Autograph"/>
                <a:ea typeface="Autograph"/>
                <a:cs typeface="Autograph"/>
                <a:sym typeface="Autograph"/>
              </a:rPr>
              <a:t>MODEL VIEW</a:t>
            </a:r>
          </a:p>
          <a:p>
            <a:pPr algn="ctr">
              <a:lnSpc>
                <a:spcPct val="150000"/>
              </a:lnSpc>
            </a:pP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Shows how your tables are connected(relationships).</a:t>
            </a:r>
            <a:endParaRPr lang="en-IN"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lnSpc>
                <a:spcPts val="5249"/>
              </a:lnSpc>
            </a:pPr>
            <a:endParaRPr lang="en-US" dirty="0">
              <a:solidFill>
                <a:srgbClr val="000000"/>
              </a:solidFill>
              <a:latin typeface="Autograph"/>
              <a:ea typeface="Autograph"/>
              <a:cs typeface="Autograph"/>
              <a:sym typeface="Autograph"/>
            </a:endParaRPr>
          </a:p>
        </p:txBody>
      </p:sp>
      <p:sp>
        <p:nvSpPr>
          <p:cNvPr id="16" name="TextBox 12">
            <a:extLst>
              <a:ext uri="{FF2B5EF4-FFF2-40B4-BE49-F238E27FC236}">
                <a16:creationId xmlns:a16="http://schemas.microsoft.com/office/drawing/2014/main" id="{5A23CE0E-48B7-56D2-F95F-A9D80380B43B}"/>
              </a:ext>
            </a:extLst>
          </p:cNvPr>
          <p:cNvSpPr txBox="1"/>
          <p:nvPr/>
        </p:nvSpPr>
        <p:spPr>
          <a:xfrm>
            <a:off x="14488155" y="4348869"/>
            <a:ext cx="2819400" cy="1878719"/>
          </a:xfrm>
          <a:prstGeom prst="rect">
            <a:avLst/>
          </a:prstGeom>
        </p:spPr>
        <p:txBody>
          <a:bodyPr wrap="square" lIns="0" tIns="0" rIns="0" bIns="0" rtlCol="0" anchor="t">
            <a:spAutoFit/>
          </a:bodyPr>
          <a:lstStyle/>
          <a:p>
            <a:pPr algn="ctr">
              <a:lnSpc>
                <a:spcPts val="5249"/>
              </a:lnSpc>
            </a:pPr>
            <a:r>
              <a:rPr lang="en-US" dirty="0">
                <a:solidFill>
                  <a:srgbClr val="000000"/>
                </a:solidFill>
                <a:latin typeface="Autograph"/>
                <a:ea typeface="Autograph"/>
                <a:cs typeface="Autograph"/>
                <a:sym typeface="Autograph"/>
              </a:rPr>
              <a:t>DAX QUERY VIEW</a:t>
            </a:r>
          </a:p>
          <a:p>
            <a:pPr algn="ctr">
              <a:lnSpc>
                <a:spcPct val="150000"/>
              </a:lnSpc>
            </a:pPr>
            <a:r>
              <a:rPr lang="en-IN" dirty="0">
                <a:latin typeface="Calibri" panose="020F0502020204030204" pitchFamily="34" charset="0"/>
                <a:ea typeface="Calibri" panose="020F0502020204030204" pitchFamily="34" charset="0"/>
                <a:cs typeface="Calibri" panose="020F0502020204030204" pitchFamily="34" charset="0"/>
                <a:sym typeface="Autograph"/>
              </a:rPr>
              <a:t>It is a window where you can write and run DAX(Data Analysis Expressions)queries.</a:t>
            </a:r>
            <a:endParaRPr lang="en-US" dirty="0">
              <a:solidFill>
                <a:srgbClr val="000000"/>
              </a:solidFill>
              <a:latin typeface="Autograph"/>
              <a:ea typeface="Autograph"/>
              <a:cs typeface="Autograph"/>
              <a:sym typeface="Autograph"/>
            </a:endParaRPr>
          </a:p>
        </p:txBody>
      </p:sp>
    </p:spTree>
    <p:extLst>
      <p:ext uri="{BB962C8B-B14F-4D97-AF65-F5344CB8AC3E}">
        <p14:creationId xmlns:p14="http://schemas.microsoft.com/office/powerpoint/2010/main" val="113927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D462F-3971-8B4E-5628-4FD4574CBF8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AED400-A885-6FAF-8517-FAB1FEEEF78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AFB13D49-8785-D3E2-FAEF-1BCACED3658C}"/>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17924ACE-9BA0-925D-2F8D-532C577EE351}"/>
              </a:ext>
            </a:extLst>
          </p:cNvPr>
          <p:cNvSpPr txBox="1"/>
          <p:nvPr/>
        </p:nvSpPr>
        <p:spPr>
          <a:xfrm>
            <a:off x="2743200" y="466578"/>
            <a:ext cx="11430000" cy="10213052"/>
          </a:xfrm>
          <a:prstGeom prst="rect">
            <a:avLst/>
          </a:prstGeom>
          <a:noFill/>
        </p:spPr>
        <p:txBody>
          <a:bodyPr wrap="square">
            <a:spAutoFit/>
          </a:bodyPr>
          <a:lstStyle/>
          <a:p>
            <a:pPr lvl="0" algn="ctr">
              <a:lnSpc>
                <a:spcPts val="6694"/>
              </a:lnSpc>
              <a:spcBef>
                <a:spcPct val="0"/>
              </a:spcBef>
            </a:pPr>
            <a:r>
              <a:rPr lang="en-US" sz="3200" b="1" u="none" strike="noStrike" dirty="0">
                <a:solidFill>
                  <a:srgbClr val="000000"/>
                </a:solidFill>
                <a:latin typeface="Autograph"/>
                <a:ea typeface="Autograph"/>
                <a:cs typeface="Autograph"/>
                <a:sym typeface="Autograph"/>
              </a:rPr>
              <a:t>TY</a:t>
            </a:r>
            <a:r>
              <a:rPr lang="en-US" sz="3200" b="1" dirty="0">
                <a:solidFill>
                  <a:srgbClr val="000000"/>
                </a:solidFill>
                <a:latin typeface="Autograph"/>
                <a:ea typeface="Autograph"/>
                <a:cs typeface="Autograph"/>
                <a:sym typeface="Autograph"/>
              </a:rPr>
              <a:t>PES OF RELATIONSHIPS</a:t>
            </a:r>
          </a:p>
          <a:p>
            <a:pPr lvl="0" algn="ctr">
              <a:lnSpc>
                <a:spcPts val="6694"/>
              </a:lnSpc>
              <a:spcBef>
                <a:spcPct val="0"/>
              </a:spcBef>
            </a:pPr>
            <a:endParaRPr lang="en-US" sz="3200" b="1" dirty="0">
              <a:solidFill>
                <a:srgbClr val="000000"/>
              </a:solidFill>
              <a:latin typeface="Autograph"/>
              <a:ea typeface="Autograph"/>
              <a:cs typeface="Autograph"/>
              <a:sym typeface="Autograph"/>
            </a:endParaRPr>
          </a:p>
          <a:p>
            <a:pPr marL="457200" lvl="0" indent="-457200">
              <a:lnSpc>
                <a:spcPct val="150000"/>
              </a:lnSpc>
              <a:spcBef>
                <a:spcPct val="0"/>
              </a:spcBef>
              <a:buFont typeface="Wingdings" panose="05000000000000000000" pitchFamily="2" charset="2"/>
              <a:buChar char="Ø"/>
            </a:pPr>
            <a:r>
              <a:rPr lang="en-US" sz="2400" dirty="0">
                <a:solidFill>
                  <a:srgbClr val="000000"/>
                </a:solidFill>
                <a:latin typeface="+mj-lt"/>
                <a:ea typeface="Autograph"/>
                <a:cs typeface="Autograph"/>
                <a:sym typeface="Autograph"/>
              </a:rPr>
              <a:t>THERE ARE BASICALLY FOUR TYPES OF RELATIONSHIP</a:t>
            </a:r>
          </a:p>
          <a:p>
            <a:pPr marL="457200" lvl="0" indent="-457200">
              <a:lnSpc>
                <a:spcPct val="150000"/>
              </a:lnSpc>
              <a:spcBef>
                <a:spcPct val="0"/>
              </a:spcBef>
              <a:buFont typeface="Wingdings" panose="05000000000000000000" pitchFamily="2" charset="2"/>
              <a:buChar char="Ø"/>
            </a:pPr>
            <a:r>
              <a:rPr lang="en-US" sz="2400" u="none" strike="noStrike" dirty="0">
                <a:solidFill>
                  <a:srgbClr val="000000"/>
                </a:solidFill>
                <a:latin typeface="+mj-lt"/>
                <a:ea typeface="Autograph"/>
                <a:cs typeface="Autograph"/>
                <a:sym typeface="Autograph"/>
              </a:rPr>
              <a:t>CALLED CARDINALITY RATIO</a:t>
            </a:r>
          </a:p>
          <a:p>
            <a:pPr marL="457200" lvl="0" indent="-457200">
              <a:lnSpc>
                <a:spcPct val="150000"/>
              </a:lnSpc>
              <a:spcBef>
                <a:spcPct val="0"/>
              </a:spcBef>
              <a:buAutoNum type="arabicParenR"/>
            </a:pPr>
            <a:r>
              <a:rPr lang="en-US" sz="2400" b="1" dirty="0">
                <a:solidFill>
                  <a:srgbClr val="000000"/>
                </a:solidFill>
                <a:latin typeface="+mj-lt"/>
                <a:ea typeface="Autograph"/>
                <a:cs typeface="Autograph"/>
                <a:sym typeface="Autograph"/>
              </a:rPr>
              <a:t>ONE-TO-MANY(1 : *)</a:t>
            </a:r>
          </a:p>
          <a:p>
            <a:pPr marL="342900" lvl="0" indent="-342900">
              <a:lnSpc>
                <a:spcPct val="150000"/>
              </a:lnSpc>
              <a:spcBef>
                <a:spcPct val="0"/>
              </a:spcBef>
              <a:buFont typeface="Arial" panose="020B0604020202020204" pitchFamily="34" charset="0"/>
              <a:buChar char="•"/>
            </a:pPr>
            <a:r>
              <a:rPr lang="en-US" sz="2400" u="none" strike="noStrike" dirty="0">
                <a:solidFill>
                  <a:srgbClr val="000000"/>
                </a:solidFill>
                <a:latin typeface="+mj-lt"/>
                <a:ea typeface="Autograph"/>
                <a:cs typeface="Autograph"/>
                <a:sym typeface="Autograph"/>
              </a:rPr>
              <a:t>ONE VALUE IN THE DIMENSION TABLE RELATES TO MANY IN THE FACT TABLE.</a:t>
            </a:r>
          </a:p>
          <a:p>
            <a:pPr marL="342900" lvl="0" indent="-342900">
              <a:lnSpc>
                <a:spcPct val="15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EXAMPLE : ONE PRODUCT -&gt; MANY SALES</a:t>
            </a:r>
          </a:p>
          <a:p>
            <a:pPr lvl="0">
              <a:lnSpc>
                <a:spcPct val="150000"/>
              </a:lnSpc>
              <a:spcBef>
                <a:spcPct val="0"/>
              </a:spcBef>
            </a:pPr>
            <a:r>
              <a:rPr lang="en-US" sz="2400" b="1" u="none" strike="noStrike" dirty="0">
                <a:solidFill>
                  <a:srgbClr val="000000"/>
                </a:solidFill>
                <a:latin typeface="+mj-lt"/>
                <a:ea typeface="Autograph"/>
                <a:cs typeface="Autograph"/>
                <a:sym typeface="Autograph"/>
              </a:rPr>
              <a:t>2) MANY</a:t>
            </a:r>
            <a:r>
              <a:rPr lang="en-US" sz="2400" b="1" dirty="0">
                <a:solidFill>
                  <a:srgbClr val="000000"/>
                </a:solidFill>
                <a:latin typeface="+mj-lt"/>
                <a:ea typeface="Autograph"/>
                <a:cs typeface="Autograph"/>
                <a:sym typeface="Autograph"/>
              </a:rPr>
              <a:t>-TO-ONE (* : 1)</a:t>
            </a:r>
            <a:endParaRPr lang="en-US" sz="2400" b="1" u="none" strike="noStrike" dirty="0">
              <a:solidFill>
                <a:srgbClr val="000000"/>
              </a:solidFill>
              <a:latin typeface="+mj-lt"/>
              <a:ea typeface="Autograph"/>
              <a:cs typeface="Autograph"/>
              <a:sym typeface="Autograph"/>
            </a:endParaRPr>
          </a:p>
          <a:p>
            <a:pPr marL="342900" lvl="0" indent="-342900">
              <a:lnSpc>
                <a:spcPct val="150000"/>
              </a:lnSpc>
              <a:spcBef>
                <a:spcPct val="0"/>
              </a:spcBef>
              <a:buFont typeface="Arial" panose="020B0604020202020204" pitchFamily="34" charset="0"/>
              <a:buChar char="•"/>
            </a:pPr>
            <a:r>
              <a:rPr lang="en-US" sz="2400" u="none" strike="noStrike" dirty="0">
                <a:solidFill>
                  <a:srgbClr val="000000"/>
                </a:solidFill>
                <a:latin typeface="+mj-lt"/>
                <a:ea typeface="Autograph"/>
                <a:cs typeface="Autograph"/>
                <a:sym typeface="Autograph"/>
              </a:rPr>
              <a:t>SAME AS 1: * BUT IN REVERSED DIRECTION.</a:t>
            </a:r>
          </a:p>
          <a:p>
            <a:pPr lvl="0">
              <a:lnSpc>
                <a:spcPct val="150000"/>
              </a:lnSpc>
              <a:spcBef>
                <a:spcPct val="0"/>
              </a:spcBef>
            </a:pPr>
            <a:r>
              <a:rPr lang="en-US" sz="2400" b="1" dirty="0">
                <a:solidFill>
                  <a:srgbClr val="000000"/>
                </a:solidFill>
                <a:latin typeface="+mj-lt"/>
                <a:ea typeface="Autograph"/>
                <a:cs typeface="Autograph"/>
                <a:sym typeface="Autograph"/>
              </a:rPr>
              <a:t>3) MANY-TO-MANY (* : *)</a:t>
            </a:r>
          </a:p>
          <a:p>
            <a:pPr marL="342900" lvl="0" indent="-342900">
              <a:lnSpc>
                <a:spcPct val="150000"/>
              </a:lnSpc>
              <a:spcBef>
                <a:spcPct val="0"/>
              </a:spcBef>
              <a:buFont typeface="Arial" panose="020B0604020202020204" pitchFamily="34" charset="0"/>
              <a:buChar char="•"/>
            </a:pPr>
            <a:r>
              <a:rPr lang="en-US" sz="2400" u="none" strike="noStrike" dirty="0">
                <a:solidFill>
                  <a:srgbClr val="000000"/>
                </a:solidFill>
                <a:latin typeface="+mj-lt"/>
                <a:ea typeface="Autograph"/>
                <a:cs typeface="Autograph"/>
                <a:sym typeface="Autograph"/>
              </a:rPr>
              <a:t>BOTH TABLES HAVE REPEATED VALUES.</a:t>
            </a:r>
          </a:p>
          <a:p>
            <a:pPr marL="342900" lvl="0" indent="-342900">
              <a:lnSpc>
                <a:spcPct val="15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EXAMPLE : STUDENTS AND COURSES(STUDENT CAN TAKE MANY COURSES , COURSES HAVE MANY STUDENTS).</a:t>
            </a:r>
          </a:p>
          <a:p>
            <a:pPr lvl="0">
              <a:lnSpc>
                <a:spcPct val="150000"/>
              </a:lnSpc>
              <a:spcBef>
                <a:spcPct val="0"/>
              </a:spcBef>
            </a:pPr>
            <a:r>
              <a:rPr lang="en-US" sz="2400" b="1" u="none" strike="noStrike" dirty="0">
                <a:solidFill>
                  <a:srgbClr val="000000"/>
                </a:solidFill>
                <a:latin typeface="+mj-lt"/>
                <a:ea typeface="Autograph"/>
                <a:cs typeface="Autograph"/>
                <a:sym typeface="Autograph"/>
              </a:rPr>
              <a:t>4) ONE</a:t>
            </a:r>
            <a:r>
              <a:rPr lang="en-US" sz="2400" b="1" dirty="0">
                <a:solidFill>
                  <a:srgbClr val="000000"/>
                </a:solidFill>
                <a:latin typeface="+mj-lt"/>
                <a:ea typeface="Autograph"/>
                <a:cs typeface="Autograph"/>
                <a:sym typeface="Autograph"/>
              </a:rPr>
              <a:t>-TO-ONE (1 : 1)</a:t>
            </a:r>
          </a:p>
          <a:p>
            <a:pPr marL="342900" lvl="0" indent="-342900">
              <a:lnSpc>
                <a:spcPct val="150000"/>
              </a:lnSpc>
              <a:spcBef>
                <a:spcPct val="0"/>
              </a:spcBef>
              <a:buFont typeface="Arial" panose="020B0604020202020204" pitchFamily="34" charset="0"/>
              <a:buChar char="•"/>
            </a:pPr>
            <a:r>
              <a:rPr lang="en-US" sz="2400" u="none" strike="noStrike" dirty="0">
                <a:solidFill>
                  <a:srgbClr val="000000"/>
                </a:solidFill>
                <a:latin typeface="+mj-lt"/>
                <a:ea typeface="Autograph"/>
                <a:cs typeface="Autograph"/>
                <a:sym typeface="Autograph"/>
              </a:rPr>
              <a:t>ONE VALUE IN ONE TABLE </a:t>
            </a:r>
            <a:r>
              <a:rPr lang="en-US" sz="2400" dirty="0">
                <a:solidFill>
                  <a:srgbClr val="000000"/>
                </a:solidFill>
                <a:latin typeface="+mj-lt"/>
                <a:ea typeface="Autograph"/>
                <a:cs typeface="Autograph"/>
                <a:sym typeface="Autograph"/>
              </a:rPr>
              <a:t>MATCHES EXACTLY ONE IN ANOTHER.</a:t>
            </a:r>
            <a:endParaRPr lang="en-US" sz="2400" u="none" strike="noStrike" dirty="0">
              <a:solidFill>
                <a:srgbClr val="000000"/>
              </a:solidFill>
              <a:latin typeface="+mj-lt"/>
              <a:ea typeface="Autograph"/>
              <a:cs typeface="Autograph"/>
              <a:sym typeface="Autograph"/>
            </a:endParaRPr>
          </a:p>
          <a:p>
            <a:pPr marL="342900" lvl="0" indent="-342900">
              <a:lnSpc>
                <a:spcPct val="150000"/>
              </a:lnSpc>
              <a:spcBef>
                <a:spcPct val="0"/>
              </a:spcBef>
              <a:buFont typeface="Arial" panose="020B0604020202020204" pitchFamily="34" charset="0"/>
              <a:buChar char="•"/>
            </a:pPr>
            <a:endParaRPr lang="en-US" sz="2400" u="none" strike="noStrike" dirty="0">
              <a:solidFill>
                <a:srgbClr val="000000"/>
              </a:solidFill>
              <a:latin typeface="+mj-lt"/>
              <a:ea typeface="Autograph"/>
              <a:cs typeface="Autograph"/>
              <a:sym typeface="Autograph"/>
            </a:endParaRPr>
          </a:p>
          <a:p>
            <a:pPr marL="342900" lvl="0" indent="-342900" algn="just">
              <a:lnSpc>
                <a:spcPct val="200000"/>
              </a:lnSpc>
              <a:spcBef>
                <a:spcPct val="0"/>
              </a:spcBef>
              <a:buFont typeface="Wingdings" panose="05000000000000000000" pitchFamily="2" charset="2"/>
              <a:buChar char="Ø"/>
            </a:pPr>
            <a:endParaRPr lang="en-US" sz="2400" dirty="0">
              <a:solidFill>
                <a:srgbClr val="000000"/>
              </a:solidFill>
              <a:latin typeface="Autograph"/>
              <a:ea typeface="Autograph"/>
              <a:cs typeface="Autograph"/>
              <a:sym typeface="Autograph"/>
            </a:endParaRPr>
          </a:p>
        </p:txBody>
      </p:sp>
      <p:sp>
        <p:nvSpPr>
          <p:cNvPr id="3" name="TextBox 5">
            <a:extLst>
              <a:ext uri="{FF2B5EF4-FFF2-40B4-BE49-F238E27FC236}">
                <a16:creationId xmlns:a16="http://schemas.microsoft.com/office/drawing/2014/main" id="{44754DBB-97C3-166C-EF99-466AF641525A}"/>
              </a:ext>
            </a:extLst>
          </p:cNvPr>
          <p:cNvSpPr txBox="1"/>
          <p:nvPr/>
        </p:nvSpPr>
        <p:spPr>
          <a:xfrm>
            <a:off x="14668500" y="563460"/>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Model Building Phase</a:t>
            </a:r>
          </a:p>
        </p:txBody>
      </p:sp>
    </p:spTree>
    <p:extLst>
      <p:ext uri="{BB962C8B-B14F-4D97-AF65-F5344CB8AC3E}">
        <p14:creationId xmlns:p14="http://schemas.microsoft.com/office/powerpoint/2010/main" val="4169906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AEE0A-086F-27B3-37E8-FB25013C55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A58865-FEE3-71CD-B7DA-69AB0326735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9C153619-4A31-53E3-2711-CC445DBB2266}"/>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AC8F1896-6990-6316-585B-FC241F52D8B3}"/>
              </a:ext>
            </a:extLst>
          </p:cNvPr>
          <p:cNvSpPr txBox="1"/>
          <p:nvPr/>
        </p:nvSpPr>
        <p:spPr>
          <a:xfrm>
            <a:off x="2743200" y="466578"/>
            <a:ext cx="11430000" cy="6262420"/>
          </a:xfrm>
          <a:prstGeom prst="rect">
            <a:avLst/>
          </a:prstGeom>
          <a:noFill/>
        </p:spPr>
        <p:txBody>
          <a:bodyPr wrap="square">
            <a:spAutoFit/>
          </a:bodyPr>
          <a:lstStyle/>
          <a:p>
            <a:pPr lvl="0" algn="ctr">
              <a:lnSpc>
                <a:spcPts val="6694"/>
              </a:lnSpc>
              <a:spcBef>
                <a:spcPct val="0"/>
              </a:spcBef>
            </a:pPr>
            <a:r>
              <a:rPr lang="en-US" sz="3200" b="1" u="none" strike="noStrike" dirty="0">
                <a:solidFill>
                  <a:srgbClr val="000000"/>
                </a:solidFill>
                <a:latin typeface="Autograph"/>
                <a:ea typeface="Autograph"/>
                <a:cs typeface="Autograph"/>
                <a:sym typeface="Autograph"/>
              </a:rPr>
              <a:t>TY</a:t>
            </a:r>
            <a:r>
              <a:rPr lang="en-US" sz="3200" b="1" dirty="0">
                <a:solidFill>
                  <a:srgbClr val="000000"/>
                </a:solidFill>
                <a:latin typeface="Autograph"/>
                <a:ea typeface="Autograph"/>
                <a:cs typeface="Autograph"/>
                <a:sym typeface="Autograph"/>
              </a:rPr>
              <a:t>PES OF SCHEMAS</a:t>
            </a:r>
          </a:p>
          <a:p>
            <a:pPr lvl="0" algn="ctr">
              <a:lnSpc>
                <a:spcPts val="6694"/>
              </a:lnSpc>
              <a:spcBef>
                <a:spcPct val="0"/>
              </a:spcBef>
            </a:pPr>
            <a:endParaRPr lang="en-US" sz="3200" b="1" dirty="0">
              <a:solidFill>
                <a:srgbClr val="000000"/>
              </a:solidFill>
              <a:latin typeface="Autograph"/>
              <a:ea typeface="Autograph"/>
              <a:cs typeface="Autograph"/>
              <a:sym typeface="Autograph"/>
            </a:endParaRPr>
          </a:p>
          <a:p>
            <a:pPr marL="342900" lvl="0" indent="-342900" algn="just">
              <a:lnSpc>
                <a:spcPct val="200000"/>
              </a:lnSpc>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FLAT SCHEMA</a:t>
            </a:r>
          </a:p>
          <a:p>
            <a:pPr marL="342900" lvl="0" indent="-342900" algn="just">
              <a:lnSpc>
                <a:spcPct val="20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A Flat Schema is a simplest type where all data is stored in a single table.</a:t>
            </a:r>
          </a:p>
          <a:p>
            <a:pPr marL="342900" lvl="0" indent="-342900" algn="just">
              <a:lnSpc>
                <a:spcPct val="20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It is also called Denormalized Schema.</a:t>
            </a:r>
          </a:p>
          <a:p>
            <a:pPr marL="342900" lvl="0" indent="-342900" algn="just">
              <a:lnSpc>
                <a:spcPct val="20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No relationship with other tables.</a:t>
            </a:r>
          </a:p>
          <a:p>
            <a:pPr marL="342900" lvl="0" indent="-342900" algn="just">
              <a:lnSpc>
                <a:spcPct val="20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Useful for small datasets and quick reports are needed.</a:t>
            </a:r>
          </a:p>
          <a:p>
            <a:pPr lvl="0" algn="just">
              <a:lnSpc>
                <a:spcPct val="200000"/>
              </a:lnSpc>
              <a:spcBef>
                <a:spcPct val="0"/>
              </a:spcBef>
            </a:pPr>
            <a:endParaRPr lang="en-US" sz="2400" dirty="0">
              <a:solidFill>
                <a:srgbClr val="000000"/>
              </a:solidFill>
              <a:latin typeface="+mj-lt"/>
              <a:ea typeface="Autograph"/>
              <a:cs typeface="Autograph"/>
              <a:sym typeface="Autograph"/>
            </a:endParaRPr>
          </a:p>
        </p:txBody>
      </p:sp>
      <p:sp>
        <p:nvSpPr>
          <p:cNvPr id="3" name="TextBox 5">
            <a:extLst>
              <a:ext uri="{FF2B5EF4-FFF2-40B4-BE49-F238E27FC236}">
                <a16:creationId xmlns:a16="http://schemas.microsoft.com/office/drawing/2014/main" id="{8B299CA5-B6B4-49DB-6C79-01E345D0A3C3}"/>
              </a:ext>
            </a:extLst>
          </p:cNvPr>
          <p:cNvSpPr txBox="1"/>
          <p:nvPr/>
        </p:nvSpPr>
        <p:spPr>
          <a:xfrm>
            <a:off x="14668500" y="563460"/>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Model Building Phase</a:t>
            </a:r>
          </a:p>
        </p:txBody>
      </p:sp>
    </p:spTree>
    <p:extLst>
      <p:ext uri="{BB962C8B-B14F-4D97-AF65-F5344CB8AC3E}">
        <p14:creationId xmlns:p14="http://schemas.microsoft.com/office/powerpoint/2010/main" val="2837249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DBDA-638D-ABFC-5737-7D20B54D6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DBFE29-B4EF-16B6-8619-B8B45FC15D0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9744D264-5D1C-EB46-F0DA-B2831503E9D0}"/>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28F73AD5-D1F3-B83F-44C6-1FE85729D78C}"/>
              </a:ext>
            </a:extLst>
          </p:cNvPr>
          <p:cNvSpPr txBox="1"/>
          <p:nvPr/>
        </p:nvSpPr>
        <p:spPr>
          <a:xfrm>
            <a:off x="2743200" y="466578"/>
            <a:ext cx="11430000" cy="4785092"/>
          </a:xfrm>
          <a:prstGeom prst="rect">
            <a:avLst/>
          </a:prstGeom>
          <a:noFill/>
        </p:spPr>
        <p:txBody>
          <a:bodyPr wrap="square">
            <a:spAutoFit/>
          </a:bodyPr>
          <a:lstStyle/>
          <a:p>
            <a:pPr lvl="0" algn="ctr">
              <a:lnSpc>
                <a:spcPts val="6694"/>
              </a:lnSpc>
              <a:spcBef>
                <a:spcPct val="0"/>
              </a:spcBef>
            </a:pPr>
            <a:r>
              <a:rPr lang="en-US" sz="3200" b="1" u="none" strike="noStrike" dirty="0">
                <a:solidFill>
                  <a:srgbClr val="000000"/>
                </a:solidFill>
                <a:latin typeface="Autograph"/>
                <a:ea typeface="Autograph"/>
                <a:cs typeface="Autograph"/>
                <a:sym typeface="Autograph"/>
              </a:rPr>
              <a:t>TY</a:t>
            </a:r>
            <a:r>
              <a:rPr lang="en-US" sz="3200" b="1" dirty="0">
                <a:solidFill>
                  <a:srgbClr val="000000"/>
                </a:solidFill>
                <a:latin typeface="Autograph"/>
                <a:ea typeface="Autograph"/>
                <a:cs typeface="Autograph"/>
                <a:sym typeface="Autograph"/>
              </a:rPr>
              <a:t>PES OF SCHEMAS</a:t>
            </a:r>
          </a:p>
          <a:p>
            <a:pPr lvl="0" algn="ctr">
              <a:lnSpc>
                <a:spcPts val="6694"/>
              </a:lnSpc>
              <a:spcBef>
                <a:spcPct val="0"/>
              </a:spcBef>
            </a:pPr>
            <a:endParaRPr lang="en-US" sz="3200" b="1" dirty="0">
              <a:solidFill>
                <a:srgbClr val="000000"/>
              </a:solidFill>
              <a:latin typeface="Autograph"/>
              <a:ea typeface="Autograph"/>
              <a:cs typeface="Autograph"/>
              <a:sym typeface="Autograph"/>
            </a:endParaRPr>
          </a:p>
          <a:p>
            <a:pPr marL="342900" lvl="0" indent="-342900" algn="just">
              <a:lnSpc>
                <a:spcPct val="200000"/>
              </a:lnSpc>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STAR SCHEMA</a:t>
            </a:r>
          </a:p>
          <a:p>
            <a:pPr marL="342900" lvl="0" indent="-342900" algn="just">
              <a:lnSpc>
                <a:spcPct val="20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One central fact table connected to multiple dimension tables.</a:t>
            </a:r>
          </a:p>
          <a:p>
            <a:pPr marL="342900" lvl="0" indent="-342900" algn="just">
              <a:lnSpc>
                <a:spcPct val="20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It has less number of foreign keys and joins.</a:t>
            </a:r>
          </a:p>
          <a:p>
            <a:pPr marL="342900" lvl="0" indent="-342900" algn="just">
              <a:lnSpc>
                <a:spcPct val="20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Performance is faster and easy to understand.</a:t>
            </a:r>
          </a:p>
        </p:txBody>
      </p:sp>
      <p:pic>
        <p:nvPicPr>
          <p:cNvPr id="4" name="Picture 3">
            <a:extLst>
              <a:ext uri="{FF2B5EF4-FFF2-40B4-BE49-F238E27FC236}">
                <a16:creationId xmlns:a16="http://schemas.microsoft.com/office/drawing/2014/main" id="{4CCDCB1D-1D6B-67BC-3404-4E3C43A0B3B1}"/>
              </a:ext>
            </a:extLst>
          </p:cNvPr>
          <p:cNvPicPr>
            <a:picLocks noChangeAspect="1"/>
          </p:cNvPicPr>
          <p:nvPr/>
        </p:nvPicPr>
        <p:blipFill>
          <a:blip r:embed="rId5"/>
          <a:stretch>
            <a:fillRect/>
          </a:stretch>
        </p:blipFill>
        <p:spPr>
          <a:xfrm>
            <a:off x="9925252" y="4533900"/>
            <a:ext cx="7524547" cy="5082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5">
            <a:extLst>
              <a:ext uri="{FF2B5EF4-FFF2-40B4-BE49-F238E27FC236}">
                <a16:creationId xmlns:a16="http://schemas.microsoft.com/office/drawing/2014/main" id="{2BB72F34-3392-BFC7-3D3B-ED0BF4A47909}"/>
              </a:ext>
            </a:extLst>
          </p:cNvPr>
          <p:cNvSpPr txBox="1"/>
          <p:nvPr/>
        </p:nvSpPr>
        <p:spPr>
          <a:xfrm>
            <a:off x="14668500" y="563460"/>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Model Building Phase</a:t>
            </a:r>
          </a:p>
        </p:txBody>
      </p:sp>
    </p:spTree>
    <p:extLst>
      <p:ext uri="{BB962C8B-B14F-4D97-AF65-F5344CB8AC3E}">
        <p14:creationId xmlns:p14="http://schemas.microsoft.com/office/powerpoint/2010/main" val="2665611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80CBD-410A-F4D7-464E-DE281C8780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32EB9FC-22E4-AA43-CA0C-AD4F54EFE79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D93A6B4E-F1EF-0627-9BF0-15E0D8D735ED}"/>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250C434D-7077-6B5E-579B-36B017AFBD1F}"/>
              </a:ext>
            </a:extLst>
          </p:cNvPr>
          <p:cNvSpPr txBox="1"/>
          <p:nvPr/>
        </p:nvSpPr>
        <p:spPr>
          <a:xfrm>
            <a:off x="1828800" y="731890"/>
            <a:ext cx="11430000" cy="6262420"/>
          </a:xfrm>
          <a:prstGeom prst="rect">
            <a:avLst/>
          </a:prstGeom>
          <a:noFill/>
        </p:spPr>
        <p:txBody>
          <a:bodyPr wrap="square">
            <a:spAutoFit/>
          </a:bodyPr>
          <a:lstStyle/>
          <a:p>
            <a:pPr lvl="0" algn="ctr">
              <a:lnSpc>
                <a:spcPts val="6694"/>
              </a:lnSpc>
              <a:spcBef>
                <a:spcPct val="0"/>
              </a:spcBef>
            </a:pPr>
            <a:r>
              <a:rPr lang="en-US" sz="3200" b="1" u="none" strike="noStrike" dirty="0">
                <a:solidFill>
                  <a:srgbClr val="000000"/>
                </a:solidFill>
                <a:latin typeface="Autograph"/>
                <a:ea typeface="Autograph"/>
                <a:cs typeface="Autograph"/>
                <a:sym typeface="Autograph"/>
              </a:rPr>
              <a:t>TY</a:t>
            </a:r>
            <a:r>
              <a:rPr lang="en-US" sz="3200" b="1" dirty="0">
                <a:solidFill>
                  <a:srgbClr val="000000"/>
                </a:solidFill>
                <a:latin typeface="Autograph"/>
                <a:ea typeface="Autograph"/>
                <a:cs typeface="Autograph"/>
                <a:sym typeface="Autograph"/>
              </a:rPr>
              <a:t>PES OF SCHEMAS</a:t>
            </a:r>
          </a:p>
          <a:p>
            <a:pPr lvl="0" algn="ctr">
              <a:lnSpc>
                <a:spcPts val="6694"/>
              </a:lnSpc>
              <a:spcBef>
                <a:spcPct val="0"/>
              </a:spcBef>
            </a:pPr>
            <a:endParaRPr lang="en-US" sz="3200" b="1" dirty="0">
              <a:solidFill>
                <a:srgbClr val="000000"/>
              </a:solidFill>
              <a:latin typeface="Autograph"/>
              <a:ea typeface="Autograph"/>
              <a:cs typeface="Autograph"/>
              <a:sym typeface="Autograph"/>
            </a:endParaRPr>
          </a:p>
          <a:p>
            <a:pPr marL="342900" lvl="0" indent="-342900" algn="just">
              <a:lnSpc>
                <a:spcPct val="200000"/>
              </a:lnSpc>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SNOWFLAKE SCHEMA</a:t>
            </a:r>
          </a:p>
          <a:p>
            <a:pPr marL="457200" lvl="0" indent="-457200" algn="just">
              <a:lnSpc>
                <a:spcPct val="20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Fact table is at center surrounded with multiple dimension tables and dimension table also connected to sub-dimension table.</a:t>
            </a:r>
          </a:p>
          <a:p>
            <a:pPr marL="457200" lvl="0" indent="-457200" algn="just">
              <a:lnSpc>
                <a:spcPct val="20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It is most normalized schema.</a:t>
            </a:r>
          </a:p>
          <a:p>
            <a:pPr marL="457200" lvl="0" indent="-457200" algn="just">
              <a:lnSpc>
                <a:spcPct val="200000"/>
              </a:lnSpc>
              <a:spcBef>
                <a:spcPct val="0"/>
              </a:spcBef>
              <a:buFont typeface="Arial" panose="020B0604020202020204" pitchFamily="34" charset="0"/>
              <a:buChar char="•"/>
            </a:pPr>
            <a:r>
              <a:rPr lang="en-US" sz="2400" dirty="0">
                <a:solidFill>
                  <a:srgbClr val="000000"/>
                </a:solidFill>
                <a:latin typeface="+mj-lt"/>
                <a:ea typeface="Autograph"/>
                <a:cs typeface="Autograph"/>
                <a:sym typeface="Autograph"/>
              </a:rPr>
              <a:t>It takes more time for query execution than star schema</a:t>
            </a:r>
          </a:p>
          <a:p>
            <a:pPr marL="457200" lvl="0" indent="-457200" algn="just">
              <a:lnSpc>
                <a:spcPct val="200000"/>
              </a:lnSpc>
              <a:spcBef>
                <a:spcPct val="0"/>
              </a:spcBef>
              <a:buFont typeface="Arial" panose="020B0604020202020204" pitchFamily="34" charset="0"/>
              <a:buChar char="•"/>
            </a:pPr>
            <a:endParaRPr lang="en-US" sz="2400" b="1" dirty="0">
              <a:solidFill>
                <a:srgbClr val="000000"/>
              </a:solidFill>
              <a:latin typeface="+mj-lt"/>
              <a:ea typeface="Autograph"/>
              <a:cs typeface="Autograph"/>
              <a:sym typeface="Autograph"/>
            </a:endParaRPr>
          </a:p>
        </p:txBody>
      </p:sp>
      <p:pic>
        <p:nvPicPr>
          <p:cNvPr id="5" name="Picture 4">
            <a:extLst>
              <a:ext uri="{FF2B5EF4-FFF2-40B4-BE49-F238E27FC236}">
                <a16:creationId xmlns:a16="http://schemas.microsoft.com/office/drawing/2014/main" id="{CE71097B-889E-068E-586C-8D5108C82A0D}"/>
              </a:ext>
            </a:extLst>
          </p:cNvPr>
          <p:cNvPicPr>
            <a:picLocks noChangeAspect="1"/>
          </p:cNvPicPr>
          <p:nvPr/>
        </p:nvPicPr>
        <p:blipFill>
          <a:blip r:embed="rId5"/>
          <a:stretch>
            <a:fillRect/>
          </a:stretch>
        </p:blipFill>
        <p:spPr>
          <a:xfrm>
            <a:off x="10534466" y="4305300"/>
            <a:ext cx="7277467" cy="5255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5">
            <a:extLst>
              <a:ext uri="{FF2B5EF4-FFF2-40B4-BE49-F238E27FC236}">
                <a16:creationId xmlns:a16="http://schemas.microsoft.com/office/drawing/2014/main" id="{3885ED25-9539-F277-0C32-02F14F1CF9CC}"/>
              </a:ext>
            </a:extLst>
          </p:cNvPr>
          <p:cNvSpPr txBox="1"/>
          <p:nvPr/>
        </p:nvSpPr>
        <p:spPr>
          <a:xfrm>
            <a:off x="14668500" y="563460"/>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Model Building Phase</a:t>
            </a:r>
          </a:p>
        </p:txBody>
      </p:sp>
    </p:spTree>
    <p:extLst>
      <p:ext uri="{BB962C8B-B14F-4D97-AF65-F5344CB8AC3E}">
        <p14:creationId xmlns:p14="http://schemas.microsoft.com/office/powerpoint/2010/main" val="3599768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1A0CD-E312-9FE4-B125-CD9DB5B582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5C7E1C4-F919-7B27-8C97-E8E8234B5FA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36647C2C-00A5-E603-3FA6-A467F7FDA899}"/>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7838939C-6F6A-4DEB-BBF9-658CFEC7A92F}"/>
              </a:ext>
            </a:extLst>
          </p:cNvPr>
          <p:cNvSpPr txBox="1"/>
          <p:nvPr/>
        </p:nvSpPr>
        <p:spPr>
          <a:xfrm>
            <a:off x="1828800" y="731890"/>
            <a:ext cx="11430000" cy="3923318"/>
          </a:xfrm>
          <a:prstGeom prst="rect">
            <a:avLst/>
          </a:prstGeom>
          <a:noFill/>
        </p:spPr>
        <p:txBody>
          <a:bodyPr wrap="square">
            <a:spAutoFit/>
          </a:bodyPr>
          <a:lstStyle/>
          <a:p>
            <a:pPr lvl="0" algn="ctr">
              <a:lnSpc>
                <a:spcPts val="6694"/>
              </a:lnSpc>
              <a:spcBef>
                <a:spcPct val="0"/>
              </a:spcBef>
            </a:pPr>
            <a:r>
              <a:rPr lang="en-US" sz="3200" b="1" u="none" strike="noStrike" dirty="0">
                <a:solidFill>
                  <a:srgbClr val="000000"/>
                </a:solidFill>
                <a:latin typeface="Autograph"/>
                <a:ea typeface="Autograph"/>
                <a:cs typeface="Autograph"/>
                <a:sym typeface="Autograph"/>
              </a:rPr>
              <a:t>ROLE PLAYING DIMENSION TABLE</a:t>
            </a:r>
            <a:endParaRPr lang="en-US" sz="3200" b="1" dirty="0">
              <a:solidFill>
                <a:srgbClr val="000000"/>
              </a:solidFill>
              <a:latin typeface="Autograph"/>
              <a:ea typeface="Autograph"/>
              <a:cs typeface="Autograph"/>
              <a:sym typeface="Autograph"/>
            </a:endParaRPr>
          </a:p>
          <a:p>
            <a:pPr lvl="0" algn="ctr">
              <a:lnSpc>
                <a:spcPts val="6694"/>
              </a:lnSpc>
              <a:spcBef>
                <a:spcPct val="0"/>
              </a:spcBef>
            </a:pPr>
            <a:endParaRPr lang="en-US" sz="3200" b="1" dirty="0">
              <a:solidFill>
                <a:srgbClr val="000000"/>
              </a:solidFill>
              <a:latin typeface="Autograph"/>
              <a:ea typeface="Autograph"/>
              <a:cs typeface="Autograph"/>
              <a:sym typeface="Autograph"/>
            </a:endParaRPr>
          </a:p>
          <a:p>
            <a:pPr marL="342900" lvl="0" indent="-342900" algn="just">
              <a:lnSpc>
                <a:spcPct val="200000"/>
              </a:lnSpc>
              <a:spcBef>
                <a:spcPct val="0"/>
              </a:spcBef>
              <a:buFont typeface="Wingdings" panose="05000000000000000000" pitchFamily="2" charset="2"/>
              <a:buChar char="Ø"/>
            </a:pPr>
            <a:r>
              <a:rPr lang="en-US" sz="2400" dirty="0">
                <a:solidFill>
                  <a:srgbClr val="000000"/>
                </a:solidFill>
                <a:latin typeface="+mj-lt"/>
                <a:ea typeface="Autograph"/>
                <a:cs typeface="Autograph"/>
                <a:sym typeface="Autograph"/>
              </a:rPr>
              <a:t>We can pass only one active relationship between two tables.</a:t>
            </a:r>
          </a:p>
          <a:p>
            <a:pPr marL="342900" lvl="0" indent="-342900" algn="just">
              <a:lnSpc>
                <a:spcPct val="200000"/>
              </a:lnSpc>
              <a:spcBef>
                <a:spcPct val="0"/>
              </a:spcBef>
              <a:buFont typeface="Wingdings" panose="05000000000000000000" pitchFamily="2" charset="2"/>
              <a:buChar char="Ø"/>
            </a:pPr>
            <a:r>
              <a:rPr lang="en-US" sz="2400" dirty="0">
                <a:solidFill>
                  <a:srgbClr val="000000"/>
                </a:solidFill>
                <a:latin typeface="+mj-lt"/>
                <a:ea typeface="Autograph"/>
                <a:cs typeface="Autograph"/>
                <a:sym typeface="Autograph"/>
              </a:rPr>
              <a:t>If you want to make inactive relation to active relation then role playing dimension table concept is used.</a:t>
            </a:r>
          </a:p>
        </p:txBody>
      </p:sp>
      <p:sp>
        <p:nvSpPr>
          <p:cNvPr id="3" name="TextBox 5">
            <a:extLst>
              <a:ext uri="{FF2B5EF4-FFF2-40B4-BE49-F238E27FC236}">
                <a16:creationId xmlns:a16="http://schemas.microsoft.com/office/drawing/2014/main" id="{7A05DA55-5EAE-F67A-DD83-2AAAB8412B0B}"/>
              </a:ext>
            </a:extLst>
          </p:cNvPr>
          <p:cNvSpPr txBox="1"/>
          <p:nvPr/>
        </p:nvSpPr>
        <p:spPr>
          <a:xfrm>
            <a:off x="14668500" y="563460"/>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Model Building Phase</a:t>
            </a:r>
          </a:p>
        </p:txBody>
      </p:sp>
    </p:spTree>
    <p:extLst>
      <p:ext uri="{BB962C8B-B14F-4D97-AF65-F5344CB8AC3E}">
        <p14:creationId xmlns:p14="http://schemas.microsoft.com/office/powerpoint/2010/main" val="3690034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6A84C-B8C3-6FEB-4DE6-3637A764C6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9C3443-F679-D43B-374F-CFF9B5B699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37908305-3518-7224-60A1-FC9D4ED05C58}"/>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89C4FEFE-5EA3-5387-CCDF-B22358F96D1A}"/>
              </a:ext>
            </a:extLst>
          </p:cNvPr>
          <p:cNvSpPr txBox="1"/>
          <p:nvPr/>
        </p:nvSpPr>
        <p:spPr>
          <a:xfrm>
            <a:off x="1828800" y="731890"/>
            <a:ext cx="11430000" cy="7705186"/>
          </a:xfrm>
          <a:prstGeom prst="rect">
            <a:avLst/>
          </a:prstGeom>
          <a:noFill/>
        </p:spPr>
        <p:txBody>
          <a:bodyPr wrap="square">
            <a:spAutoFit/>
          </a:bodyPr>
          <a:lstStyle/>
          <a:p>
            <a:pPr lvl="0" algn="ctr">
              <a:lnSpc>
                <a:spcPts val="6694"/>
              </a:lnSpc>
              <a:spcBef>
                <a:spcPct val="0"/>
              </a:spcBef>
            </a:pPr>
            <a:r>
              <a:rPr lang="en-US" sz="3200" b="1" dirty="0">
                <a:solidFill>
                  <a:srgbClr val="000000"/>
                </a:solidFill>
                <a:latin typeface="+mj-lt"/>
                <a:ea typeface="Autograph"/>
                <a:cs typeface="Autograph"/>
                <a:sym typeface="Autograph"/>
              </a:rPr>
              <a:t>CONNECTIVITY MODES IN POWER BI</a:t>
            </a:r>
          </a:p>
          <a:p>
            <a:pPr marL="457200" lvl="0" indent="-457200">
              <a:lnSpc>
                <a:spcPts val="6694"/>
              </a:lnSpc>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IMPORT MODE</a:t>
            </a:r>
          </a:p>
          <a:p>
            <a:pPr marL="457200" lvl="0" indent="-457200">
              <a:lnSpc>
                <a:spcPts val="6694"/>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Power Bi imports the data from your local computer.</a:t>
            </a:r>
          </a:p>
          <a:p>
            <a:pPr marL="457200" lvl="0" indent="-457200">
              <a:lnSpc>
                <a:spcPts val="6694"/>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Maximum limit from importing data is 1 GB.</a:t>
            </a:r>
          </a:p>
          <a:p>
            <a:pPr marL="457200" lvl="0" indent="-457200">
              <a:lnSpc>
                <a:spcPts val="6694"/>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It gives access permission for table view , report view and model view.</a:t>
            </a:r>
          </a:p>
          <a:p>
            <a:pPr marL="457200" lvl="0" indent="-457200">
              <a:lnSpc>
                <a:spcPts val="6694"/>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Advantages-</a:t>
            </a:r>
          </a:p>
          <a:p>
            <a:pPr marL="457200" lvl="0" indent="-457200">
              <a:lnSpc>
                <a:spcPts val="6694"/>
              </a:lnSpc>
              <a:spcBef>
                <a:spcPct val="0"/>
              </a:spcBef>
              <a:buFontTx/>
              <a:buChar char="-"/>
            </a:pPr>
            <a:r>
              <a:rPr lang="en-US" sz="2800" dirty="0">
                <a:solidFill>
                  <a:srgbClr val="000000"/>
                </a:solidFill>
                <a:latin typeface="+mj-lt"/>
                <a:ea typeface="Autograph"/>
                <a:cs typeface="Autograph"/>
                <a:sym typeface="Autograph"/>
              </a:rPr>
              <a:t>High performance</a:t>
            </a:r>
          </a:p>
          <a:p>
            <a:pPr marL="457200" lvl="0" indent="-457200">
              <a:lnSpc>
                <a:spcPts val="6694"/>
              </a:lnSpc>
              <a:spcBef>
                <a:spcPct val="0"/>
              </a:spcBef>
              <a:buFontTx/>
              <a:buChar char="-"/>
            </a:pPr>
            <a:r>
              <a:rPr lang="en-US" sz="2800" dirty="0">
                <a:solidFill>
                  <a:srgbClr val="000000"/>
                </a:solidFill>
                <a:latin typeface="+mj-lt"/>
                <a:ea typeface="Autograph"/>
                <a:cs typeface="Autograph"/>
                <a:sym typeface="Autograph"/>
              </a:rPr>
              <a:t>Efficient way of connectivity</a:t>
            </a:r>
          </a:p>
          <a:p>
            <a:pPr marL="457200" lvl="0" indent="-457200">
              <a:lnSpc>
                <a:spcPts val="6694"/>
              </a:lnSpc>
              <a:spcBef>
                <a:spcPct val="0"/>
              </a:spcBef>
              <a:buFontTx/>
              <a:buChar char="-"/>
            </a:pPr>
            <a:r>
              <a:rPr lang="en-US" sz="2800" dirty="0">
                <a:solidFill>
                  <a:srgbClr val="000000"/>
                </a:solidFill>
                <a:latin typeface="+mj-lt"/>
                <a:ea typeface="Autograph"/>
                <a:cs typeface="Autograph"/>
                <a:sym typeface="Autograph"/>
              </a:rPr>
              <a:t>High retrieving rate</a:t>
            </a:r>
          </a:p>
        </p:txBody>
      </p:sp>
      <p:sp>
        <p:nvSpPr>
          <p:cNvPr id="3" name="TextBox 5">
            <a:extLst>
              <a:ext uri="{FF2B5EF4-FFF2-40B4-BE49-F238E27FC236}">
                <a16:creationId xmlns:a16="http://schemas.microsoft.com/office/drawing/2014/main" id="{A4DF0BBF-6BA5-72C9-F04B-AF12F5DF2DB9}"/>
              </a:ext>
            </a:extLst>
          </p:cNvPr>
          <p:cNvSpPr txBox="1"/>
          <p:nvPr/>
        </p:nvSpPr>
        <p:spPr>
          <a:xfrm>
            <a:off x="14668500" y="563460"/>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Model Building Phase</a:t>
            </a:r>
          </a:p>
        </p:txBody>
      </p:sp>
    </p:spTree>
    <p:extLst>
      <p:ext uri="{BB962C8B-B14F-4D97-AF65-F5344CB8AC3E}">
        <p14:creationId xmlns:p14="http://schemas.microsoft.com/office/powerpoint/2010/main" val="4029379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9B0CF-CEE1-7381-AD94-145D7EEB16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DA1F52-9710-3CCF-A4E7-80D2E1569EB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A690F1AA-5E03-0A62-F05B-D239D5A07E2E}"/>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CEC36DB8-6886-E5F0-7124-799CC035A3C4}"/>
              </a:ext>
            </a:extLst>
          </p:cNvPr>
          <p:cNvSpPr txBox="1"/>
          <p:nvPr/>
        </p:nvSpPr>
        <p:spPr>
          <a:xfrm>
            <a:off x="1828800" y="731890"/>
            <a:ext cx="11430000" cy="5986767"/>
          </a:xfrm>
          <a:prstGeom prst="rect">
            <a:avLst/>
          </a:prstGeom>
          <a:noFill/>
        </p:spPr>
        <p:txBody>
          <a:bodyPr wrap="square">
            <a:spAutoFit/>
          </a:bodyPr>
          <a:lstStyle/>
          <a:p>
            <a:pPr lvl="0" algn="ctr">
              <a:lnSpc>
                <a:spcPts val="6694"/>
              </a:lnSpc>
              <a:spcBef>
                <a:spcPct val="0"/>
              </a:spcBef>
            </a:pPr>
            <a:r>
              <a:rPr lang="en-US" sz="3200" b="1" dirty="0">
                <a:solidFill>
                  <a:srgbClr val="000000"/>
                </a:solidFill>
                <a:latin typeface="+mj-lt"/>
                <a:ea typeface="Autograph"/>
                <a:cs typeface="Autograph"/>
                <a:sym typeface="Autograph"/>
              </a:rPr>
              <a:t>CONNECTIVITY MODES IN POWER BI</a:t>
            </a:r>
          </a:p>
          <a:p>
            <a:pPr marL="457200" lvl="0" indent="-457200">
              <a:lnSpc>
                <a:spcPts val="6694"/>
              </a:lnSpc>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DIRECT QUERY</a:t>
            </a:r>
          </a:p>
          <a:p>
            <a:pPr marL="457200" lvl="0" indent="-457200">
              <a:lnSpc>
                <a:spcPts val="6694"/>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No data is imported.</a:t>
            </a:r>
          </a:p>
          <a:p>
            <a:pPr marL="457200" lvl="0" indent="-457200">
              <a:lnSpc>
                <a:spcPts val="6694"/>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Power BI queries the source live every time a user interacts.</a:t>
            </a:r>
          </a:p>
          <a:p>
            <a:pPr marL="457200" lvl="0" indent="-457200">
              <a:lnSpc>
                <a:spcPts val="6694"/>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Table View is unavailable.</a:t>
            </a:r>
          </a:p>
          <a:p>
            <a:pPr marL="457200" lvl="0" indent="-457200">
              <a:lnSpc>
                <a:spcPts val="6694"/>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Can’t create calculated columns.</a:t>
            </a:r>
          </a:p>
          <a:p>
            <a:pPr marL="457200" lvl="0" indent="-457200">
              <a:lnSpc>
                <a:spcPts val="6694"/>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Some DAX functions are not supported.</a:t>
            </a:r>
          </a:p>
        </p:txBody>
      </p:sp>
      <p:sp>
        <p:nvSpPr>
          <p:cNvPr id="3" name="TextBox 5">
            <a:extLst>
              <a:ext uri="{FF2B5EF4-FFF2-40B4-BE49-F238E27FC236}">
                <a16:creationId xmlns:a16="http://schemas.microsoft.com/office/drawing/2014/main" id="{ADEA9624-759A-3204-5F56-9AFC5BA3CF16}"/>
              </a:ext>
            </a:extLst>
          </p:cNvPr>
          <p:cNvSpPr txBox="1"/>
          <p:nvPr/>
        </p:nvSpPr>
        <p:spPr>
          <a:xfrm>
            <a:off x="14668500" y="563460"/>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Model Building Phase</a:t>
            </a:r>
          </a:p>
        </p:txBody>
      </p:sp>
    </p:spTree>
    <p:extLst>
      <p:ext uri="{BB962C8B-B14F-4D97-AF65-F5344CB8AC3E}">
        <p14:creationId xmlns:p14="http://schemas.microsoft.com/office/powerpoint/2010/main" val="1791812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E1B4A-428D-9B41-BA49-89D3D35423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3A0C90-EFC8-2826-DE9F-9CBA9190542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59ACAA02-3166-8832-6F7B-75CFEE591736}"/>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0E5DEE5F-5F47-9AA3-A8A2-955421948AF3}"/>
              </a:ext>
            </a:extLst>
          </p:cNvPr>
          <p:cNvSpPr txBox="1"/>
          <p:nvPr/>
        </p:nvSpPr>
        <p:spPr>
          <a:xfrm>
            <a:off x="1828800" y="731890"/>
            <a:ext cx="11430000" cy="5621924"/>
          </a:xfrm>
          <a:prstGeom prst="rect">
            <a:avLst/>
          </a:prstGeom>
          <a:noFill/>
        </p:spPr>
        <p:txBody>
          <a:bodyPr wrap="square">
            <a:spAutoFit/>
          </a:bodyPr>
          <a:lstStyle/>
          <a:p>
            <a:pPr lvl="0" algn="ctr">
              <a:lnSpc>
                <a:spcPts val="6694"/>
              </a:lnSpc>
              <a:spcBef>
                <a:spcPct val="0"/>
              </a:spcBef>
            </a:pPr>
            <a:r>
              <a:rPr lang="en-US" sz="3200" b="1" dirty="0">
                <a:solidFill>
                  <a:srgbClr val="000000"/>
                </a:solidFill>
                <a:latin typeface="+mj-lt"/>
                <a:ea typeface="Autograph"/>
                <a:cs typeface="Autograph"/>
                <a:sym typeface="Autograph"/>
              </a:rPr>
              <a:t>CONNECTIVITY MODES IN POWER BI</a:t>
            </a:r>
          </a:p>
          <a:p>
            <a:pPr marL="457200" lvl="0" indent="-457200">
              <a:lnSpc>
                <a:spcPts val="6694"/>
              </a:lnSpc>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LIVE CONNECTION</a:t>
            </a:r>
          </a:p>
          <a:p>
            <a:pPr marL="457200" lvl="0" indent="-457200">
              <a:lnSpc>
                <a:spcPct val="150000"/>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It is similar to direct queries.</a:t>
            </a:r>
          </a:p>
          <a:p>
            <a:pPr marL="457200" lvl="0" indent="-457200">
              <a:lnSpc>
                <a:spcPct val="150000"/>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Power BI connects directly to an existing data model and does not copy or store any data in your file.</a:t>
            </a:r>
          </a:p>
          <a:p>
            <a:pPr marL="457200" lvl="0" indent="-457200">
              <a:lnSpc>
                <a:spcPct val="150000"/>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You can not add new data tables or do heavy modeling in your file.</a:t>
            </a:r>
          </a:p>
          <a:p>
            <a:pPr marL="457200" lvl="0" indent="-457200">
              <a:lnSpc>
                <a:spcPct val="150000"/>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Only report view is visible</a:t>
            </a:r>
          </a:p>
          <a:p>
            <a:pPr marL="457200" lvl="0" indent="-457200">
              <a:lnSpc>
                <a:spcPct val="150000"/>
              </a:lnSpc>
              <a:spcBef>
                <a:spcPct val="0"/>
              </a:spcBef>
              <a:buFont typeface="Arial" panose="020B0604020202020204" pitchFamily="34" charset="0"/>
              <a:buChar char="•"/>
            </a:pPr>
            <a:r>
              <a:rPr lang="en-US" sz="2800" dirty="0">
                <a:solidFill>
                  <a:srgbClr val="000000"/>
                </a:solidFill>
                <a:latin typeface="+mj-lt"/>
                <a:ea typeface="Autograph"/>
                <a:cs typeface="Autograph"/>
                <a:sym typeface="Autograph"/>
              </a:rPr>
              <a:t>It is only used for visualization.</a:t>
            </a:r>
          </a:p>
        </p:txBody>
      </p:sp>
      <p:sp>
        <p:nvSpPr>
          <p:cNvPr id="3" name="TextBox 5">
            <a:extLst>
              <a:ext uri="{FF2B5EF4-FFF2-40B4-BE49-F238E27FC236}">
                <a16:creationId xmlns:a16="http://schemas.microsoft.com/office/drawing/2014/main" id="{51F96CA6-5A74-5BC0-129F-2D85C00700B4}"/>
              </a:ext>
            </a:extLst>
          </p:cNvPr>
          <p:cNvSpPr txBox="1"/>
          <p:nvPr/>
        </p:nvSpPr>
        <p:spPr>
          <a:xfrm>
            <a:off x="14668500" y="563460"/>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Model Building Phase</a:t>
            </a:r>
          </a:p>
        </p:txBody>
      </p:sp>
    </p:spTree>
    <p:extLst>
      <p:ext uri="{BB962C8B-B14F-4D97-AF65-F5344CB8AC3E}">
        <p14:creationId xmlns:p14="http://schemas.microsoft.com/office/powerpoint/2010/main" val="3954020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94E4A-B485-E528-D4B4-4D36147E9E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2AF788-3265-2A7B-5899-D98016E603F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C96E4BFC-7B53-A433-131D-1F6061E71A4A}"/>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DD1BA28C-4B8F-D6A6-D0A7-F55C14E687B6}"/>
              </a:ext>
            </a:extLst>
          </p:cNvPr>
          <p:cNvSpPr txBox="1"/>
          <p:nvPr/>
        </p:nvSpPr>
        <p:spPr>
          <a:xfrm>
            <a:off x="2590800" y="775099"/>
            <a:ext cx="10896600" cy="7773795"/>
          </a:xfrm>
          <a:prstGeom prst="rect">
            <a:avLst/>
          </a:prstGeom>
          <a:noFill/>
        </p:spPr>
        <p:txBody>
          <a:bodyPr wrap="square">
            <a:spAutoFit/>
          </a:bodyPr>
          <a:lstStyle/>
          <a:p>
            <a:pPr lvl="0" algn="ctr">
              <a:lnSpc>
                <a:spcPts val="6694"/>
              </a:lnSpc>
              <a:spcBef>
                <a:spcPct val="0"/>
              </a:spcBef>
            </a:pPr>
            <a:r>
              <a:rPr lang="en-US" sz="4800" b="1" dirty="0">
                <a:solidFill>
                  <a:srgbClr val="000000"/>
                </a:solidFill>
                <a:latin typeface="+mj-lt"/>
                <a:ea typeface="Autograph"/>
                <a:cs typeface="Autograph"/>
                <a:sym typeface="Autograph"/>
              </a:rPr>
              <a:t>DATA ENHANCEMENT PHASE</a:t>
            </a:r>
          </a:p>
          <a:p>
            <a:pPr lvl="0" algn="ctr">
              <a:lnSpc>
                <a:spcPts val="6694"/>
              </a:lnSpc>
              <a:spcBef>
                <a:spcPct val="0"/>
              </a:spcBef>
            </a:pPr>
            <a:endParaRPr lang="en-US" sz="4800" b="1" dirty="0">
              <a:solidFill>
                <a:srgbClr val="000000"/>
              </a:solidFill>
              <a:latin typeface="+mj-lt"/>
              <a:ea typeface="Autograph"/>
              <a:cs typeface="Autograph"/>
              <a:sym typeface="Autograph"/>
            </a:endParaRPr>
          </a:p>
          <a:p>
            <a:pPr lvl="0" algn="ctr">
              <a:lnSpc>
                <a:spcPts val="6694"/>
              </a:lnSpc>
              <a:spcBef>
                <a:spcPct val="0"/>
              </a:spcBef>
            </a:pPr>
            <a:endParaRPr lang="en-US" sz="4800" b="1" dirty="0">
              <a:solidFill>
                <a:srgbClr val="000000"/>
              </a:solidFill>
              <a:latin typeface="+mj-lt"/>
              <a:ea typeface="Autograph"/>
              <a:cs typeface="Autograph"/>
              <a:sym typeface="Autograph"/>
            </a:endParaRPr>
          </a:p>
          <a:p>
            <a:pPr marL="457200" lvl="0" indent="-457200">
              <a:lnSpc>
                <a:spcPct val="150000"/>
              </a:lnSpc>
              <a:spcBef>
                <a:spcPct val="0"/>
              </a:spcBef>
              <a:buFont typeface="Wingdings" panose="05000000000000000000" pitchFamily="2" charset="2"/>
              <a:buChar char="Ø"/>
            </a:pPr>
            <a:r>
              <a:rPr lang="en-US" sz="2800" dirty="0">
                <a:solidFill>
                  <a:srgbClr val="000000"/>
                </a:solidFill>
                <a:latin typeface="+mj-lt"/>
                <a:ea typeface="Autograph"/>
                <a:cs typeface="Autograph"/>
                <a:sym typeface="Autograph"/>
              </a:rPr>
              <a:t>Data enhancement sometimes called data enrichment is the process of improving data quality.</a:t>
            </a:r>
          </a:p>
          <a:p>
            <a:pPr marL="457200" lvl="0" indent="-457200">
              <a:lnSpc>
                <a:spcPct val="150000"/>
              </a:lnSpc>
              <a:spcBef>
                <a:spcPct val="0"/>
              </a:spcBef>
              <a:buFont typeface="Wingdings" panose="05000000000000000000" pitchFamily="2" charset="2"/>
              <a:buChar char="Ø"/>
            </a:pPr>
            <a:r>
              <a:rPr lang="en-US" sz="2800" dirty="0">
                <a:solidFill>
                  <a:srgbClr val="000000"/>
                </a:solidFill>
                <a:latin typeface="+mj-lt"/>
                <a:ea typeface="Autograph"/>
                <a:cs typeface="Autograph"/>
                <a:sym typeface="Autograph"/>
              </a:rPr>
              <a:t>In this , we are calculating new fields so it becomes more complete , more valuable , and easier to analyze.</a:t>
            </a:r>
          </a:p>
          <a:p>
            <a:pPr marL="457200" lvl="0" indent="-457200">
              <a:lnSpc>
                <a:spcPct val="150000"/>
              </a:lnSpc>
              <a:spcBef>
                <a:spcPct val="0"/>
              </a:spcBef>
              <a:buFont typeface="Wingdings" panose="05000000000000000000" pitchFamily="2" charset="2"/>
              <a:buChar char="Ø"/>
            </a:pPr>
            <a:r>
              <a:rPr lang="en-US" sz="2800" dirty="0">
                <a:solidFill>
                  <a:srgbClr val="000000"/>
                </a:solidFill>
                <a:latin typeface="+mj-lt"/>
                <a:ea typeface="Autograph"/>
                <a:cs typeface="Autograph"/>
                <a:sym typeface="Autograph"/>
              </a:rPr>
              <a:t>To enrich your data you can use DAX query.</a:t>
            </a:r>
          </a:p>
          <a:p>
            <a:pPr marL="457200" lvl="0" indent="-457200">
              <a:lnSpc>
                <a:spcPct val="150000"/>
              </a:lnSpc>
              <a:spcBef>
                <a:spcPct val="0"/>
              </a:spcBef>
              <a:buFont typeface="Wingdings" panose="05000000000000000000" pitchFamily="2" charset="2"/>
              <a:buChar char="Ø"/>
            </a:pPr>
            <a:r>
              <a:rPr lang="en-US" sz="2800" dirty="0">
                <a:solidFill>
                  <a:srgbClr val="000000"/>
                </a:solidFill>
                <a:latin typeface="+mj-lt"/>
                <a:ea typeface="Autograph"/>
                <a:cs typeface="Autograph"/>
                <a:sym typeface="Autograph"/>
              </a:rPr>
              <a:t>DAX stands for Data Analysis Expressions. It is a formula language used in Power BI.</a:t>
            </a:r>
          </a:p>
          <a:p>
            <a:pPr marL="457200" lvl="0" indent="-457200">
              <a:lnSpc>
                <a:spcPct val="150000"/>
              </a:lnSpc>
              <a:spcBef>
                <a:spcPct val="0"/>
              </a:spcBef>
              <a:buFont typeface="Wingdings" panose="05000000000000000000" pitchFamily="2" charset="2"/>
              <a:buChar char="Ø"/>
            </a:pPr>
            <a:r>
              <a:rPr lang="en-US" sz="2800" dirty="0">
                <a:solidFill>
                  <a:srgbClr val="000000"/>
                </a:solidFill>
                <a:latin typeface="+mj-lt"/>
                <a:ea typeface="Autograph"/>
                <a:cs typeface="Autograph"/>
                <a:sym typeface="Autograph"/>
              </a:rPr>
              <a:t>DAX is not Case – Sensitive.</a:t>
            </a:r>
          </a:p>
        </p:txBody>
      </p:sp>
    </p:spTree>
    <p:extLst>
      <p:ext uri="{BB962C8B-B14F-4D97-AF65-F5344CB8AC3E}">
        <p14:creationId xmlns:p14="http://schemas.microsoft.com/office/powerpoint/2010/main" val="3391539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C9182-6D69-6273-8521-917AA8B07C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12DA33-93D3-7018-0070-C08582CE71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DA17AB0D-5405-13D3-171A-7EC528083214}"/>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2">
            <a:extLst>
              <a:ext uri="{FF2B5EF4-FFF2-40B4-BE49-F238E27FC236}">
                <a16:creationId xmlns:a16="http://schemas.microsoft.com/office/drawing/2014/main" id="{5C71D000-9414-67F6-B2B7-5BF5FE0523B5}"/>
              </a:ext>
            </a:extLst>
          </p:cNvPr>
          <p:cNvGraphicFramePr>
            <a:graphicFrameLocks noGrp="1"/>
          </p:cNvGraphicFramePr>
          <p:nvPr>
            <p:extLst>
              <p:ext uri="{D42A27DB-BD31-4B8C-83A1-F6EECF244321}">
                <p14:modId xmlns:p14="http://schemas.microsoft.com/office/powerpoint/2010/main" val="452238360"/>
              </p:ext>
            </p:extLst>
          </p:nvPr>
        </p:nvGraphicFramePr>
        <p:xfrm>
          <a:off x="2029148" y="2095500"/>
          <a:ext cx="13258800" cy="7183120"/>
        </p:xfrm>
        <a:graphic>
          <a:graphicData uri="http://schemas.openxmlformats.org/drawingml/2006/table">
            <a:tbl>
              <a:tblPr firstRow="1" bandRow="1">
                <a:tableStyleId>{5C22544A-7EE6-4342-B048-85BDC9FD1C3A}</a:tableStyleId>
              </a:tblPr>
              <a:tblGrid>
                <a:gridCol w="6629400">
                  <a:extLst>
                    <a:ext uri="{9D8B030D-6E8A-4147-A177-3AD203B41FA5}">
                      <a16:colId xmlns:a16="http://schemas.microsoft.com/office/drawing/2014/main" val="2952428177"/>
                    </a:ext>
                  </a:extLst>
                </a:gridCol>
                <a:gridCol w="6629400">
                  <a:extLst>
                    <a:ext uri="{9D8B030D-6E8A-4147-A177-3AD203B41FA5}">
                      <a16:colId xmlns:a16="http://schemas.microsoft.com/office/drawing/2014/main" val="2335105445"/>
                    </a:ext>
                  </a:extLst>
                </a:gridCol>
              </a:tblGrid>
              <a:tr h="1285240">
                <a:tc>
                  <a:txBody>
                    <a:bodyPr/>
                    <a:lstStyle/>
                    <a:p>
                      <a:pPr algn="ctr"/>
                      <a:r>
                        <a:rPr lang="en-IN" sz="3200" dirty="0"/>
                        <a:t>Calculated Column</a:t>
                      </a:r>
                    </a:p>
                  </a:txBody>
                  <a:tcPr/>
                </a:tc>
                <a:tc>
                  <a:txBody>
                    <a:bodyPr/>
                    <a:lstStyle/>
                    <a:p>
                      <a:pPr algn="ctr"/>
                      <a:r>
                        <a:rPr lang="en-IN" sz="3200" dirty="0"/>
                        <a:t>Calculated Measure</a:t>
                      </a:r>
                    </a:p>
                  </a:txBody>
                  <a:tcPr/>
                </a:tc>
                <a:extLst>
                  <a:ext uri="{0D108BD9-81ED-4DB2-BD59-A6C34878D82A}">
                    <a16:rowId xmlns:a16="http://schemas.microsoft.com/office/drawing/2014/main" val="861569917"/>
                  </a:ext>
                </a:extLst>
              </a:tr>
              <a:tr h="1285240">
                <a:tc>
                  <a:txBody>
                    <a:bodyPr/>
                    <a:lstStyle/>
                    <a:p>
                      <a:r>
                        <a:rPr lang="en-IN" sz="3200" dirty="0"/>
                        <a:t>It works on each row</a:t>
                      </a:r>
                    </a:p>
                  </a:txBody>
                  <a:tcPr/>
                </a:tc>
                <a:tc>
                  <a:txBody>
                    <a:bodyPr/>
                    <a:lstStyle/>
                    <a:p>
                      <a:r>
                        <a:rPr lang="en-IN" sz="3200" dirty="0"/>
                        <a:t>It works on aggregated result(like total)</a:t>
                      </a:r>
                    </a:p>
                  </a:txBody>
                  <a:tcPr/>
                </a:tc>
                <a:extLst>
                  <a:ext uri="{0D108BD9-81ED-4DB2-BD59-A6C34878D82A}">
                    <a16:rowId xmlns:a16="http://schemas.microsoft.com/office/drawing/2014/main" val="879355590"/>
                  </a:ext>
                </a:extLst>
              </a:tr>
              <a:tr h="1285240">
                <a:tc>
                  <a:txBody>
                    <a:bodyPr/>
                    <a:lstStyle/>
                    <a:p>
                      <a:r>
                        <a:rPr lang="en-IN" sz="3200" dirty="0"/>
                        <a:t>In this we provide one input and we get row by row output.</a:t>
                      </a:r>
                    </a:p>
                  </a:txBody>
                  <a:tcPr/>
                </a:tc>
                <a:tc>
                  <a:txBody>
                    <a:bodyPr/>
                    <a:lstStyle/>
                    <a:p>
                      <a:r>
                        <a:rPr lang="en-IN" sz="3200" dirty="0"/>
                        <a:t>In measure we provides many inputs but we get only one output.</a:t>
                      </a:r>
                    </a:p>
                  </a:txBody>
                  <a:tcPr/>
                </a:tc>
                <a:extLst>
                  <a:ext uri="{0D108BD9-81ED-4DB2-BD59-A6C34878D82A}">
                    <a16:rowId xmlns:a16="http://schemas.microsoft.com/office/drawing/2014/main" val="123464542"/>
                  </a:ext>
                </a:extLst>
              </a:tr>
              <a:tr h="1285240">
                <a:tc>
                  <a:txBody>
                    <a:bodyPr/>
                    <a:lstStyle/>
                    <a:p>
                      <a:r>
                        <a:rPr lang="en-IN" sz="3200" dirty="0"/>
                        <a:t>We can do all operations and it works with more than one attributes.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200" dirty="0"/>
                        <a:t>Used only for aggregate functions like count and it work with only one attribute.</a:t>
                      </a:r>
                    </a:p>
                    <a:p>
                      <a:endParaRPr lang="en-IN" sz="3200" dirty="0"/>
                    </a:p>
                  </a:txBody>
                  <a:tcPr/>
                </a:tc>
                <a:extLst>
                  <a:ext uri="{0D108BD9-81ED-4DB2-BD59-A6C34878D82A}">
                    <a16:rowId xmlns:a16="http://schemas.microsoft.com/office/drawing/2014/main" val="2885888421"/>
                  </a:ext>
                </a:extLst>
              </a:tr>
              <a:tr h="1285240">
                <a:tc>
                  <a:txBody>
                    <a:bodyPr/>
                    <a:lstStyle/>
                    <a:p>
                      <a:r>
                        <a:rPr lang="en-IN" sz="3200" dirty="0"/>
                        <a:t>Not Dynamic</a:t>
                      </a:r>
                    </a:p>
                  </a:txBody>
                  <a:tcPr/>
                </a:tc>
                <a:tc>
                  <a:txBody>
                    <a:bodyPr/>
                    <a:lstStyle/>
                    <a:p>
                      <a:r>
                        <a:rPr lang="en-IN" sz="3200" dirty="0"/>
                        <a:t>Fully Dynamic</a:t>
                      </a:r>
                    </a:p>
                  </a:txBody>
                  <a:tcPr/>
                </a:tc>
                <a:extLst>
                  <a:ext uri="{0D108BD9-81ED-4DB2-BD59-A6C34878D82A}">
                    <a16:rowId xmlns:a16="http://schemas.microsoft.com/office/drawing/2014/main" val="522345053"/>
                  </a:ext>
                </a:extLst>
              </a:tr>
            </a:tbl>
          </a:graphicData>
        </a:graphic>
      </p:graphicFrame>
    </p:spTree>
    <p:extLst>
      <p:ext uri="{BB962C8B-B14F-4D97-AF65-F5344CB8AC3E}">
        <p14:creationId xmlns:p14="http://schemas.microsoft.com/office/powerpoint/2010/main" val="250598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p:txBody>
      </p:sp>
      <p:sp>
        <p:nvSpPr>
          <p:cNvPr id="5" name="TextBox 5"/>
          <p:cNvSpPr txBox="1"/>
          <p:nvPr/>
        </p:nvSpPr>
        <p:spPr>
          <a:xfrm>
            <a:off x="3429000" y="810229"/>
            <a:ext cx="10399079" cy="959736"/>
          </a:xfrm>
          <a:prstGeom prst="rect">
            <a:avLst/>
          </a:prstGeom>
        </p:spPr>
        <p:txBody>
          <a:bodyPr lIns="0" tIns="0" rIns="0" bIns="0" rtlCol="0" anchor="t">
            <a:spAutoFit/>
          </a:bodyPr>
          <a:lstStyle/>
          <a:p>
            <a:pPr marL="0" lvl="0" indent="0" algn="ctr">
              <a:lnSpc>
                <a:spcPts val="6694"/>
              </a:lnSpc>
              <a:spcBef>
                <a:spcPct val="0"/>
              </a:spcBef>
            </a:pPr>
            <a:r>
              <a:rPr lang="en-US" sz="7438" dirty="0">
                <a:solidFill>
                  <a:srgbClr val="000000"/>
                </a:solidFill>
                <a:latin typeface="Autograph"/>
                <a:ea typeface="Autograph"/>
                <a:cs typeface="Autograph"/>
                <a:sym typeface="Autograph"/>
              </a:rPr>
              <a:t>GET DATA PHASE</a:t>
            </a:r>
            <a:endParaRPr lang="en-US" sz="7438" u="none" strike="noStrike" dirty="0">
              <a:solidFill>
                <a:srgbClr val="000000"/>
              </a:solidFill>
              <a:latin typeface="Autograph"/>
              <a:ea typeface="Autograph"/>
              <a:cs typeface="Autograph"/>
              <a:sym typeface="Autograph"/>
            </a:endParaRPr>
          </a:p>
        </p:txBody>
      </p:sp>
      <p:sp>
        <p:nvSpPr>
          <p:cNvPr id="8" name="Freeform 8"/>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9" name="Picture 8">
            <a:extLst>
              <a:ext uri="{FF2B5EF4-FFF2-40B4-BE49-F238E27FC236}">
                <a16:creationId xmlns:a16="http://schemas.microsoft.com/office/drawing/2014/main" id="{8CFCF8F1-37D9-5158-3F7F-2F7AFEC5DB05}"/>
              </a:ext>
            </a:extLst>
          </p:cNvPr>
          <p:cNvPicPr>
            <a:picLocks noChangeAspect="1"/>
          </p:cNvPicPr>
          <p:nvPr/>
        </p:nvPicPr>
        <p:blipFill>
          <a:blip r:embed="rId5"/>
          <a:stretch>
            <a:fillRect/>
          </a:stretch>
        </p:blipFill>
        <p:spPr>
          <a:xfrm>
            <a:off x="644345" y="2095500"/>
            <a:ext cx="9372600" cy="5602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9AA2EA9-A818-0EFD-D358-035877687B08}"/>
              </a:ext>
            </a:extLst>
          </p:cNvPr>
          <p:cNvPicPr>
            <a:picLocks noChangeAspect="1"/>
          </p:cNvPicPr>
          <p:nvPr/>
        </p:nvPicPr>
        <p:blipFill>
          <a:blip r:embed="rId6"/>
          <a:stretch>
            <a:fillRect/>
          </a:stretch>
        </p:blipFill>
        <p:spPr>
          <a:xfrm>
            <a:off x="10650403" y="3285973"/>
            <a:ext cx="7437480" cy="6652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12">
            <a:extLst>
              <a:ext uri="{FF2B5EF4-FFF2-40B4-BE49-F238E27FC236}">
                <a16:creationId xmlns:a16="http://schemas.microsoft.com/office/drawing/2014/main" id="{C9BB8373-ECDD-3B3A-24FF-F98C71F5BEE1}"/>
              </a:ext>
            </a:extLst>
          </p:cNvPr>
          <p:cNvSpPr/>
          <p:nvPr/>
        </p:nvSpPr>
        <p:spPr>
          <a:xfrm>
            <a:off x="16306800" y="9398810"/>
            <a:ext cx="990600" cy="540000"/>
          </a:xfrm>
          <a:prstGeom prst="rect">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E71224"/>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FBD2C-3A97-8C0F-7212-EE05AC96EA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28E5DF-1409-93C1-5744-C5789DE2A36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7E24FE58-9681-A5C7-5C58-CB131C8F0DEA}"/>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F578558C-FBB6-0B80-9306-36051B093EF0}"/>
              </a:ext>
            </a:extLst>
          </p:cNvPr>
          <p:cNvSpPr txBox="1"/>
          <p:nvPr/>
        </p:nvSpPr>
        <p:spPr>
          <a:xfrm>
            <a:off x="2667000" y="415710"/>
            <a:ext cx="12877800" cy="8643905"/>
          </a:xfrm>
          <a:prstGeom prst="rect">
            <a:avLst/>
          </a:prstGeom>
          <a:noFill/>
        </p:spPr>
        <p:txBody>
          <a:bodyPr wrap="square">
            <a:spAutoFit/>
          </a:bodyPr>
          <a:lstStyle/>
          <a:p>
            <a:pPr lvl="0" algn="ctr">
              <a:lnSpc>
                <a:spcPts val="6694"/>
              </a:lnSpc>
              <a:spcBef>
                <a:spcPct val="0"/>
              </a:spcBef>
            </a:pPr>
            <a:r>
              <a:rPr lang="en-US" sz="3200" b="1" dirty="0">
                <a:solidFill>
                  <a:srgbClr val="000000"/>
                </a:solidFill>
                <a:latin typeface="+mj-lt"/>
                <a:ea typeface="Autograph"/>
                <a:cs typeface="Autograph"/>
                <a:sym typeface="Autograph"/>
              </a:rPr>
              <a:t>DATE AND TIME FUNCTION</a:t>
            </a:r>
          </a:p>
          <a:p>
            <a:pPr lvl="0" algn="ctr">
              <a:spcBef>
                <a:spcPct val="0"/>
              </a:spcBef>
            </a:pPr>
            <a:endParaRPr lang="en-US" sz="32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WEEKDAY : </a:t>
            </a:r>
            <a:r>
              <a:rPr lang="en-US" sz="2800" b="0" i="0" dirty="0">
                <a:solidFill>
                  <a:srgbClr val="161616"/>
                </a:solidFill>
                <a:effectLst/>
                <a:latin typeface="+mj-lt"/>
              </a:rPr>
              <a:t>Returns a number from 1 to 7 identifying the day of the week of a date. By default the day ranges from 1 (Sunday) to 7 (Saturday).</a:t>
            </a:r>
          </a:p>
          <a:p>
            <a:pPr marL="457200" lvl="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EDATE : </a:t>
            </a:r>
            <a:r>
              <a:rPr lang="en-US" sz="2800" b="0" i="0" dirty="0">
                <a:solidFill>
                  <a:srgbClr val="161616"/>
                </a:solidFill>
                <a:effectLst/>
                <a:latin typeface="+mj-lt"/>
              </a:rPr>
              <a:t>Returns the date that is the indicated number of months before or after the start date.</a:t>
            </a: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DATEDFF : </a:t>
            </a:r>
            <a:r>
              <a:rPr lang="en-US" sz="2800" b="0" i="0" dirty="0">
                <a:solidFill>
                  <a:srgbClr val="161616"/>
                </a:solidFill>
                <a:effectLst/>
                <a:latin typeface="+mj-lt"/>
              </a:rPr>
              <a:t>Returns the number of interval boundaries between two dates.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080EA1D9-327D-C0ED-0B24-6EBFCAE43379}"/>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pic>
        <p:nvPicPr>
          <p:cNvPr id="5" name="Picture 4">
            <a:extLst>
              <a:ext uri="{FF2B5EF4-FFF2-40B4-BE49-F238E27FC236}">
                <a16:creationId xmlns:a16="http://schemas.microsoft.com/office/drawing/2014/main" id="{CE2E21A6-3E97-17C7-40CC-D6B80328EDAF}"/>
              </a:ext>
            </a:extLst>
          </p:cNvPr>
          <p:cNvPicPr>
            <a:picLocks noChangeAspect="1"/>
          </p:cNvPicPr>
          <p:nvPr/>
        </p:nvPicPr>
        <p:blipFill>
          <a:blip r:embed="rId5"/>
          <a:stretch>
            <a:fillRect/>
          </a:stretch>
        </p:blipFill>
        <p:spPr>
          <a:xfrm>
            <a:off x="3177026" y="2781300"/>
            <a:ext cx="11857748" cy="1423698"/>
          </a:xfrm>
          <a:prstGeom prst="rect">
            <a:avLst/>
          </a:prstGeom>
        </p:spPr>
      </p:pic>
      <p:pic>
        <p:nvPicPr>
          <p:cNvPr id="9" name="Picture 8">
            <a:extLst>
              <a:ext uri="{FF2B5EF4-FFF2-40B4-BE49-F238E27FC236}">
                <a16:creationId xmlns:a16="http://schemas.microsoft.com/office/drawing/2014/main" id="{8270C783-9033-20EB-6A9C-9468B168B213}"/>
              </a:ext>
            </a:extLst>
          </p:cNvPr>
          <p:cNvPicPr>
            <a:picLocks noChangeAspect="1"/>
          </p:cNvPicPr>
          <p:nvPr/>
        </p:nvPicPr>
        <p:blipFill>
          <a:blip r:embed="rId6"/>
          <a:stretch>
            <a:fillRect/>
          </a:stretch>
        </p:blipFill>
        <p:spPr>
          <a:xfrm>
            <a:off x="3150354" y="5829300"/>
            <a:ext cx="11884420" cy="1423698"/>
          </a:xfrm>
          <a:prstGeom prst="rect">
            <a:avLst/>
          </a:prstGeom>
        </p:spPr>
      </p:pic>
      <p:pic>
        <p:nvPicPr>
          <p:cNvPr id="11" name="Picture 10">
            <a:extLst>
              <a:ext uri="{FF2B5EF4-FFF2-40B4-BE49-F238E27FC236}">
                <a16:creationId xmlns:a16="http://schemas.microsoft.com/office/drawing/2014/main" id="{71D509C5-E1FC-23AC-4FB4-3461072F836E}"/>
              </a:ext>
            </a:extLst>
          </p:cNvPr>
          <p:cNvPicPr>
            <a:picLocks noChangeAspect="1"/>
          </p:cNvPicPr>
          <p:nvPr/>
        </p:nvPicPr>
        <p:blipFill>
          <a:blip r:embed="rId7"/>
          <a:stretch>
            <a:fillRect/>
          </a:stretch>
        </p:blipFill>
        <p:spPr>
          <a:xfrm>
            <a:off x="3150354" y="8306945"/>
            <a:ext cx="11895851" cy="1505340"/>
          </a:xfrm>
          <a:prstGeom prst="rect">
            <a:avLst/>
          </a:prstGeom>
        </p:spPr>
      </p:pic>
    </p:spTree>
    <p:extLst>
      <p:ext uri="{BB962C8B-B14F-4D97-AF65-F5344CB8AC3E}">
        <p14:creationId xmlns:p14="http://schemas.microsoft.com/office/powerpoint/2010/main" val="439304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CA4DE-C34B-E0C6-C7AC-DE505E7197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5BBC73-CB9A-46F2-7B70-8F9037E83E3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10718E09-5569-18D7-3513-BD180EBF4B31}"/>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B217CCB8-F08F-0391-D3F6-0B6CC7F7EFC3}"/>
              </a:ext>
            </a:extLst>
          </p:cNvPr>
          <p:cNvSpPr txBox="1"/>
          <p:nvPr/>
        </p:nvSpPr>
        <p:spPr>
          <a:xfrm>
            <a:off x="2667000" y="415710"/>
            <a:ext cx="12877800" cy="7417928"/>
          </a:xfrm>
          <a:prstGeom prst="rect">
            <a:avLst/>
          </a:prstGeom>
          <a:noFill/>
        </p:spPr>
        <p:txBody>
          <a:bodyPr wrap="square">
            <a:spAutoFit/>
          </a:bodyPr>
          <a:lstStyle/>
          <a:p>
            <a:pPr lvl="0" algn="ctr">
              <a:spcBef>
                <a:spcPct val="0"/>
              </a:spcBef>
            </a:pPr>
            <a:endParaRPr lang="en-US" sz="3200" b="1" dirty="0">
              <a:solidFill>
                <a:srgbClr val="000000"/>
              </a:solidFill>
              <a:latin typeface="+mj-lt"/>
              <a:ea typeface="Autograph"/>
              <a:cs typeface="Autograph"/>
              <a:sym typeface="Autograph"/>
            </a:endParaRPr>
          </a:p>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EOMONTH : </a:t>
            </a:r>
            <a:r>
              <a:rPr kumimoji="0" lang="en-US" altLang="en-US" sz="2800" b="0" i="0" u="none" strike="noStrike" cap="none" normalizeH="0" baseline="0" dirty="0">
                <a:ln>
                  <a:noFill/>
                </a:ln>
                <a:solidFill>
                  <a:srgbClr val="161616"/>
                </a:solidFill>
                <a:effectLst/>
                <a:latin typeface="+mj-lt"/>
                <a:cs typeface="Segoe UI" panose="020B0502040204020203" pitchFamily="34" charset="0"/>
              </a:rPr>
              <a:t>Returns the date in datetime format of the last day of the month, before or after a specified number of months.</a:t>
            </a:r>
            <a:r>
              <a:rPr kumimoji="0" lang="en-US" altLang="en-US" sz="2800" b="0" i="0" u="none" strike="noStrike" cap="none" normalizeH="0" baseline="0" dirty="0">
                <a:ln>
                  <a:noFill/>
                </a:ln>
                <a:solidFill>
                  <a:schemeClr val="tx1"/>
                </a:solidFill>
                <a:effectLst/>
                <a:latin typeface="+mj-lt"/>
              </a:rPr>
              <a:t> </a:t>
            </a:r>
            <a:endParaRPr kumimoji="0" lang="en-US" altLang="en-US" sz="4000" b="0" i="0" u="none" strike="noStrike" cap="none" normalizeH="0" baseline="0" dirty="0">
              <a:ln>
                <a:noFill/>
              </a:ln>
              <a:solidFill>
                <a:schemeClr val="tx1"/>
              </a:solidFill>
              <a:effectLst/>
              <a:latin typeface="+mj-lt"/>
            </a:endParaRPr>
          </a:p>
          <a:p>
            <a:pPr marL="457200" lvl="0" indent="-457200">
              <a:spcBef>
                <a:spcPct val="0"/>
              </a:spcBef>
              <a:buFont typeface="Wingdings" panose="05000000000000000000" pitchFamily="2" charset="2"/>
              <a:buChar char="Ø"/>
            </a:pPr>
            <a:endParaRPr lang="en-US" sz="2800" b="0" i="0" dirty="0">
              <a:solidFill>
                <a:srgbClr val="161616"/>
              </a:solidFill>
              <a:effectLst/>
              <a:latin typeface="+mj-lt"/>
            </a:endParaRPr>
          </a:p>
          <a:p>
            <a:pPr marL="457200" lvl="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TODAY : </a:t>
            </a:r>
            <a:r>
              <a:rPr lang="en-IN" sz="2800" b="0" i="0" dirty="0">
                <a:solidFill>
                  <a:srgbClr val="161616"/>
                </a:solidFill>
                <a:effectLst/>
                <a:latin typeface="+mj-lt"/>
              </a:rPr>
              <a:t>Returns the current date.</a:t>
            </a:r>
            <a:endParaRPr lang="en-US" sz="2800" b="0" i="0" dirty="0">
              <a:solidFill>
                <a:srgbClr val="161616"/>
              </a:solidFill>
              <a:effectLst/>
              <a:latin typeface="+mj-lt"/>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lnSpc>
                <a:spcPts val="6694"/>
              </a:lnSpc>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863D2187-004C-804D-9B02-7259A2662B8D}"/>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C4161A8F-B80E-578A-A153-BF547EC5DD60}"/>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8EB7078B-F0AC-5ECE-265F-5806FA4BDF67}"/>
              </a:ext>
            </a:extLst>
          </p:cNvPr>
          <p:cNvPicPr>
            <a:picLocks noChangeAspect="1"/>
          </p:cNvPicPr>
          <p:nvPr/>
        </p:nvPicPr>
        <p:blipFill>
          <a:blip r:embed="rId5"/>
          <a:stretch>
            <a:fillRect/>
          </a:stretch>
        </p:blipFill>
        <p:spPr>
          <a:xfrm>
            <a:off x="3119871" y="2705100"/>
            <a:ext cx="11941575" cy="1816395"/>
          </a:xfrm>
          <a:prstGeom prst="rect">
            <a:avLst/>
          </a:prstGeom>
        </p:spPr>
      </p:pic>
      <p:pic>
        <p:nvPicPr>
          <p:cNvPr id="15" name="Picture 14">
            <a:extLst>
              <a:ext uri="{FF2B5EF4-FFF2-40B4-BE49-F238E27FC236}">
                <a16:creationId xmlns:a16="http://schemas.microsoft.com/office/drawing/2014/main" id="{BAE8D138-FF57-B43E-E5E3-9567150623F9}"/>
              </a:ext>
            </a:extLst>
          </p:cNvPr>
          <p:cNvPicPr>
            <a:picLocks noChangeAspect="1"/>
          </p:cNvPicPr>
          <p:nvPr/>
        </p:nvPicPr>
        <p:blipFill>
          <a:blip r:embed="rId6"/>
          <a:stretch>
            <a:fillRect/>
          </a:stretch>
        </p:blipFill>
        <p:spPr>
          <a:xfrm>
            <a:off x="3119871" y="5537470"/>
            <a:ext cx="11926334" cy="1280192"/>
          </a:xfrm>
          <a:prstGeom prst="rect">
            <a:avLst/>
          </a:prstGeom>
        </p:spPr>
      </p:pic>
    </p:spTree>
    <p:extLst>
      <p:ext uri="{BB962C8B-B14F-4D97-AF65-F5344CB8AC3E}">
        <p14:creationId xmlns:p14="http://schemas.microsoft.com/office/powerpoint/2010/main" val="512605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690C-C8F8-E062-8EA7-27BDE027A1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F8CD45-35A1-5000-4EAC-B6169FB55A0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F77A951E-9E83-0901-2137-5499E5CC978E}"/>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AE370CFF-5773-000C-0205-DD5F3E75AE8E}"/>
              </a:ext>
            </a:extLst>
          </p:cNvPr>
          <p:cNvSpPr txBox="1"/>
          <p:nvPr/>
        </p:nvSpPr>
        <p:spPr>
          <a:xfrm>
            <a:off x="2667000" y="415710"/>
            <a:ext cx="12877800" cy="7476406"/>
          </a:xfrm>
          <a:prstGeom prst="rect">
            <a:avLst/>
          </a:prstGeom>
          <a:noFill/>
        </p:spPr>
        <p:txBody>
          <a:bodyPr wrap="square">
            <a:spAutoFit/>
          </a:bodyPr>
          <a:lstStyle/>
          <a:p>
            <a:pPr lvl="0" algn="ctr">
              <a:lnSpc>
                <a:spcPts val="6694"/>
              </a:lnSpc>
              <a:spcBef>
                <a:spcPct val="0"/>
              </a:spcBef>
            </a:pPr>
            <a:r>
              <a:rPr lang="en-US" sz="3200" b="1" dirty="0">
                <a:solidFill>
                  <a:srgbClr val="000000"/>
                </a:solidFill>
                <a:latin typeface="+mj-lt"/>
                <a:ea typeface="Autograph"/>
                <a:cs typeface="Autograph"/>
                <a:sym typeface="Autograph"/>
              </a:rPr>
              <a:t>TEXT FUNCTION</a:t>
            </a:r>
          </a:p>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FORMAT : </a:t>
            </a:r>
            <a:r>
              <a:rPr lang="en-US" sz="2800" b="0" i="0" dirty="0">
                <a:solidFill>
                  <a:srgbClr val="161616"/>
                </a:solidFill>
                <a:effectLst/>
                <a:latin typeface="+mj-lt"/>
              </a:rPr>
              <a:t>Converts a value to text according to the specified format.</a:t>
            </a: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COMBINEVALUES : </a:t>
            </a:r>
            <a:r>
              <a:rPr lang="en-US" sz="2800" b="0" i="0" dirty="0">
                <a:solidFill>
                  <a:srgbClr val="161616"/>
                </a:solidFill>
                <a:effectLst/>
                <a:latin typeface="+mj-lt"/>
              </a:rPr>
              <a:t>Joins two or more text strings into one text string.</a:t>
            </a: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CONCATENATE : </a:t>
            </a:r>
            <a:r>
              <a:rPr lang="en-US" sz="2800" b="0" i="0" dirty="0">
                <a:solidFill>
                  <a:srgbClr val="161616"/>
                </a:solidFill>
                <a:effectLst/>
                <a:latin typeface="+mj-lt"/>
              </a:rPr>
              <a:t>Joins two text strings into one text string.</a:t>
            </a: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55FC3441-539F-74ED-4E0F-4BE57BC4A177}"/>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5E389E48-5C45-F240-766C-0F6097FA358A}"/>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EBA67C2-2925-8A56-DDF4-1929FA6D60A0}"/>
              </a:ext>
            </a:extLst>
          </p:cNvPr>
          <p:cNvPicPr>
            <a:picLocks noChangeAspect="1"/>
          </p:cNvPicPr>
          <p:nvPr/>
        </p:nvPicPr>
        <p:blipFill>
          <a:blip r:embed="rId5"/>
          <a:stretch>
            <a:fillRect/>
          </a:stretch>
        </p:blipFill>
        <p:spPr>
          <a:xfrm>
            <a:off x="3135112" y="2318151"/>
            <a:ext cx="11941575" cy="1816395"/>
          </a:xfrm>
          <a:prstGeom prst="rect">
            <a:avLst/>
          </a:prstGeom>
        </p:spPr>
      </p:pic>
      <p:pic>
        <p:nvPicPr>
          <p:cNvPr id="9" name="Picture 8">
            <a:extLst>
              <a:ext uri="{FF2B5EF4-FFF2-40B4-BE49-F238E27FC236}">
                <a16:creationId xmlns:a16="http://schemas.microsoft.com/office/drawing/2014/main" id="{B26D5CDC-1FB2-372A-668F-ACA374D4F1FE}"/>
              </a:ext>
            </a:extLst>
          </p:cNvPr>
          <p:cNvPicPr>
            <a:picLocks noChangeAspect="1"/>
          </p:cNvPicPr>
          <p:nvPr/>
        </p:nvPicPr>
        <p:blipFill>
          <a:blip r:embed="rId6"/>
          <a:stretch>
            <a:fillRect/>
          </a:stretch>
        </p:blipFill>
        <p:spPr>
          <a:xfrm>
            <a:off x="3137323" y="5442038"/>
            <a:ext cx="11926334" cy="1371600"/>
          </a:xfrm>
          <a:prstGeom prst="rect">
            <a:avLst/>
          </a:prstGeom>
        </p:spPr>
      </p:pic>
      <p:pic>
        <p:nvPicPr>
          <p:cNvPr id="12" name="Picture 11">
            <a:extLst>
              <a:ext uri="{FF2B5EF4-FFF2-40B4-BE49-F238E27FC236}">
                <a16:creationId xmlns:a16="http://schemas.microsoft.com/office/drawing/2014/main" id="{EB42EC82-1EF5-6A75-B9D4-C9B7AF571A96}"/>
              </a:ext>
            </a:extLst>
          </p:cNvPr>
          <p:cNvPicPr>
            <a:picLocks noChangeAspect="1"/>
          </p:cNvPicPr>
          <p:nvPr/>
        </p:nvPicPr>
        <p:blipFill>
          <a:blip r:embed="rId7"/>
          <a:stretch>
            <a:fillRect/>
          </a:stretch>
        </p:blipFill>
        <p:spPr>
          <a:xfrm>
            <a:off x="3129702" y="8076782"/>
            <a:ext cx="11941575" cy="1644641"/>
          </a:xfrm>
          <a:prstGeom prst="rect">
            <a:avLst/>
          </a:prstGeom>
        </p:spPr>
      </p:pic>
    </p:spTree>
    <p:extLst>
      <p:ext uri="{BB962C8B-B14F-4D97-AF65-F5344CB8AC3E}">
        <p14:creationId xmlns:p14="http://schemas.microsoft.com/office/powerpoint/2010/main" val="67077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C2977-2D53-F1EE-3955-91998E581C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65799C-1D08-2138-7370-79B86EF2B93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274FDB94-EAEE-9E79-09B8-89F52F6AB2B5}"/>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1D578ABB-CF19-5C5E-376C-E5A05BB9A5E1}"/>
              </a:ext>
            </a:extLst>
          </p:cNvPr>
          <p:cNvSpPr txBox="1"/>
          <p:nvPr/>
        </p:nvSpPr>
        <p:spPr>
          <a:xfrm>
            <a:off x="2140974" y="818983"/>
            <a:ext cx="12877800" cy="9079922"/>
          </a:xfrm>
          <a:prstGeom prst="rect">
            <a:avLst/>
          </a:prstGeom>
          <a:noFill/>
        </p:spPr>
        <p:txBody>
          <a:bodyPr wrap="square">
            <a:spAutoFit/>
          </a:bodyPr>
          <a:lstStyle/>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LEFT : </a:t>
            </a:r>
            <a:r>
              <a:rPr lang="en-US" sz="2800" b="0" i="0" dirty="0">
                <a:solidFill>
                  <a:srgbClr val="161616"/>
                </a:solidFill>
                <a:effectLst/>
                <a:latin typeface="+mj-lt"/>
              </a:rPr>
              <a:t>Returns the specified number of characters from the start of a text string.</a:t>
            </a:r>
          </a:p>
          <a:p>
            <a:pPr marL="457200" lvl="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RIGHT : </a:t>
            </a:r>
            <a:r>
              <a:rPr lang="en-US" sz="2800" b="0" i="0" dirty="0">
                <a:solidFill>
                  <a:srgbClr val="161616"/>
                </a:solidFill>
                <a:effectLst/>
                <a:latin typeface="+mj-lt"/>
              </a:rPr>
              <a:t>RIGHT returns the last character or characters in a text string, based on the number of characters you specify.</a:t>
            </a:r>
          </a:p>
          <a:p>
            <a:pPr marL="457200" lvl="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FIND : </a:t>
            </a:r>
            <a:r>
              <a:rPr lang="en-US" sz="2800" b="0" i="0" dirty="0">
                <a:solidFill>
                  <a:srgbClr val="161616"/>
                </a:solidFill>
                <a:effectLst/>
                <a:latin typeface="+mj-lt"/>
              </a:rPr>
              <a:t>Returns the starting position of one text string within another text string. FIND is case-sensitive.</a:t>
            </a: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lnSpc>
                <a:spcPts val="6694"/>
              </a:lnSpc>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0CBE2543-C58B-DB4B-16E0-BFB14C77C6AB}"/>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B446FB2E-90B5-D9D3-BAC8-55C2DA2626AD}"/>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1C304F1-5145-8C13-A1B5-53E0124BF71A}"/>
              </a:ext>
            </a:extLst>
          </p:cNvPr>
          <p:cNvPicPr>
            <a:picLocks noChangeAspect="1"/>
          </p:cNvPicPr>
          <p:nvPr/>
        </p:nvPicPr>
        <p:blipFill>
          <a:blip r:embed="rId5"/>
          <a:stretch>
            <a:fillRect/>
          </a:stretch>
        </p:blipFill>
        <p:spPr>
          <a:xfrm>
            <a:off x="2857744" y="2126954"/>
            <a:ext cx="11370025" cy="1432599"/>
          </a:xfrm>
          <a:prstGeom prst="rect">
            <a:avLst/>
          </a:prstGeom>
        </p:spPr>
      </p:pic>
      <p:pic>
        <p:nvPicPr>
          <p:cNvPr id="9" name="Picture 8">
            <a:extLst>
              <a:ext uri="{FF2B5EF4-FFF2-40B4-BE49-F238E27FC236}">
                <a16:creationId xmlns:a16="http://schemas.microsoft.com/office/drawing/2014/main" id="{79F8A91F-0C45-8AC1-AE36-2B01638B60A0}"/>
              </a:ext>
            </a:extLst>
          </p:cNvPr>
          <p:cNvPicPr>
            <a:picLocks noChangeAspect="1"/>
          </p:cNvPicPr>
          <p:nvPr/>
        </p:nvPicPr>
        <p:blipFill>
          <a:blip r:embed="rId6"/>
          <a:stretch>
            <a:fillRect/>
          </a:stretch>
        </p:blipFill>
        <p:spPr>
          <a:xfrm>
            <a:off x="2857744" y="5139813"/>
            <a:ext cx="11911092" cy="1432598"/>
          </a:xfrm>
          <a:prstGeom prst="rect">
            <a:avLst/>
          </a:prstGeom>
        </p:spPr>
      </p:pic>
      <p:pic>
        <p:nvPicPr>
          <p:cNvPr id="7" name="Picture 6">
            <a:extLst>
              <a:ext uri="{FF2B5EF4-FFF2-40B4-BE49-F238E27FC236}">
                <a16:creationId xmlns:a16="http://schemas.microsoft.com/office/drawing/2014/main" id="{1D3D9FAB-CBB8-ED76-2734-35FA2CDDA1D5}"/>
              </a:ext>
            </a:extLst>
          </p:cNvPr>
          <p:cNvPicPr>
            <a:picLocks noChangeAspect="1"/>
          </p:cNvPicPr>
          <p:nvPr/>
        </p:nvPicPr>
        <p:blipFill>
          <a:blip r:embed="rId7"/>
          <a:stretch>
            <a:fillRect/>
          </a:stretch>
        </p:blipFill>
        <p:spPr>
          <a:xfrm>
            <a:off x="2857744" y="7964443"/>
            <a:ext cx="12193057" cy="1816395"/>
          </a:xfrm>
          <a:prstGeom prst="rect">
            <a:avLst/>
          </a:prstGeom>
        </p:spPr>
      </p:pic>
    </p:spTree>
    <p:extLst>
      <p:ext uri="{BB962C8B-B14F-4D97-AF65-F5344CB8AC3E}">
        <p14:creationId xmlns:p14="http://schemas.microsoft.com/office/powerpoint/2010/main" val="4189886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B7523-BA10-21B1-148E-D6440E23FA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476FB5-C63E-2702-7D25-BD3A2FE2CE6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FC17974F-2E15-6383-4171-B8945F13CAA8}"/>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8573EBD4-7049-1C53-6E2E-1895E463B4A2}"/>
              </a:ext>
            </a:extLst>
          </p:cNvPr>
          <p:cNvSpPr txBox="1"/>
          <p:nvPr/>
        </p:nvSpPr>
        <p:spPr>
          <a:xfrm>
            <a:off x="2140974" y="818983"/>
            <a:ext cx="12877800" cy="9079922"/>
          </a:xfrm>
          <a:prstGeom prst="rect">
            <a:avLst/>
          </a:prstGeom>
          <a:noFill/>
        </p:spPr>
        <p:txBody>
          <a:bodyPr wrap="square">
            <a:spAutoFit/>
          </a:bodyPr>
          <a:lstStyle/>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SEARCH : </a:t>
            </a:r>
            <a:r>
              <a:rPr lang="en-US" sz="2800" b="0" i="0" dirty="0">
                <a:solidFill>
                  <a:srgbClr val="161616"/>
                </a:solidFill>
                <a:effectLst/>
                <a:latin typeface="+mj-lt"/>
              </a:rPr>
              <a:t>Returns the starting position of one text string within another text string. FIND is case-insensitive.</a:t>
            </a: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LEN : </a:t>
            </a:r>
            <a:r>
              <a:rPr lang="en-US" sz="2800" dirty="0">
                <a:solidFill>
                  <a:srgbClr val="000000"/>
                </a:solidFill>
                <a:latin typeface="+mj-lt"/>
                <a:ea typeface="Autograph"/>
                <a:cs typeface="Autograph"/>
                <a:sym typeface="Autograph"/>
              </a:rPr>
              <a:t>Returns the number of characters in a string.</a:t>
            </a:r>
          </a:p>
          <a:p>
            <a:pPr marL="457200" lvl="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MID : </a:t>
            </a:r>
            <a:r>
              <a:rPr lang="en-US" sz="2800" dirty="0">
                <a:solidFill>
                  <a:srgbClr val="161616"/>
                </a:solidFill>
                <a:latin typeface="+mj-lt"/>
                <a:ea typeface="Autograph"/>
                <a:cs typeface="Autograph"/>
                <a:sym typeface="Autograph"/>
              </a:rPr>
              <a:t>Extracts the part of the text from the middle , starting at a position you choose.</a:t>
            </a: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lnSpc>
                <a:spcPts val="6694"/>
              </a:lnSpc>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3C7291BA-EF1A-3243-6AE3-6780C33265D6}"/>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A694EE13-4A1B-1E64-8FE6-799A8DFCC334}"/>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DE6C84B5-E317-4BBC-B4C2-57172638EE64}"/>
              </a:ext>
            </a:extLst>
          </p:cNvPr>
          <p:cNvPicPr>
            <a:picLocks noChangeAspect="1"/>
          </p:cNvPicPr>
          <p:nvPr/>
        </p:nvPicPr>
        <p:blipFill>
          <a:blip r:embed="rId5"/>
          <a:stretch>
            <a:fillRect/>
          </a:stretch>
        </p:blipFill>
        <p:spPr>
          <a:xfrm>
            <a:off x="2857744" y="2552700"/>
            <a:ext cx="10172456" cy="1524000"/>
          </a:xfrm>
          <a:prstGeom prst="rect">
            <a:avLst/>
          </a:prstGeom>
        </p:spPr>
      </p:pic>
      <p:pic>
        <p:nvPicPr>
          <p:cNvPr id="14" name="Picture 13">
            <a:extLst>
              <a:ext uri="{FF2B5EF4-FFF2-40B4-BE49-F238E27FC236}">
                <a16:creationId xmlns:a16="http://schemas.microsoft.com/office/drawing/2014/main" id="{4E5BE6E2-88D7-9752-EFD9-43DBE52009E6}"/>
              </a:ext>
            </a:extLst>
          </p:cNvPr>
          <p:cNvPicPr>
            <a:picLocks noChangeAspect="1"/>
          </p:cNvPicPr>
          <p:nvPr/>
        </p:nvPicPr>
        <p:blipFill>
          <a:blip r:embed="rId6"/>
          <a:stretch>
            <a:fillRect/>
          </a:stretch>
        </p:blipFill>
        <p:spPr>
          <a:xfrm>
            <a:off x="2830705" y="4998319"/>
            <a:ext cx="10172456" cy="1310754"/>
          </a:xfrm>
          <a:prstGeom prst="rect">
            <a:avLst/>
          </a:prstGeom>
        </p:spPr>
      </p:pic>
      <p:pic>
        <p:nvPicPr>
          <p:cNvPr id="16" name="Picture 15">
            <a:extLst>
              <a:ext uri="{FF2B5EF4-FFF2-40B4-BE49-F238E27FC236}">
                <a16:creationId xmlns:a16="http://schemas.microsoft.com/office/drawing/2014/main" id="{1C90277B-F42E-7752-1535-EAF3BF5AA34A}"/>
              </a:ext>
            </a:extLst>
          </p:cNvPr>
          <p:cNvPicPr>
            <a:picLocks noChangeAspect="1"/>
          </p:cNvPicPr>
          <p:nvPr/>
        </p:nvPicPr>
        <p:blipFill>
          <a:blip r:embed="rId7"/>
          <a:stretch>
            <a:fillRect/>
          </a:stretch>
        </p:blipFill>
        <p:spPr>
          <a:xfrm>
            <a:off x="2857744" y="8039100"/>
            <a:ext cx="10172456" cy="1561295"/>
          </a:xfrm>
          <a:prstGeom prst="rect">
            <a:avLst/>
          </a:prstGeom>
        </p:spPr>
      </p:pic>
    </p:spTree>
    <p:extLst>
      <p:ext uri="{BB962C8B-B14F-4D97-AF65-F5344CB8AC3E}">
        <p14:creationId xmlns:p14="http://schemas.microsoft.com/office/powerpoint/2010/main" val="2064699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FA4DB-1180-604C-1270-6DC7AAD7FB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36C4CF-FF3A-D4E9-8129-D1DFAD2B302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E9240166-5DBD-83BA-52FC-931AFFF56FEA}"/>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304D168E-CEA5-F442-5065-7A0C16AAEB9A}"/>
              </a:ext>
            </a:extLst>
          </p:cNvPr>
          <p:cNvSpPr txBox="1"/>
          <p:nvPr/>
        </p:nvSpPr>
        <p:spPr>
          <a:xfrm>
            <a:off x="2667000" y="415710"/>
            <a:ext cx="12877800" cy="7045518"/>
          </a:xfrm>
          <a:prstGeom prst="rect">
            <a:avLst/>
          </a:prstGeom>
          <a:noFill/>
        </p:spPr>
        <p:txBody>
          <a:bodyPr wrap="square">
            <a:spAutoFit/>
          </a:bodyPr>
          <a:lstStyle/>
          <a:p>
            <a:pPr lvl="0" algn="ctr">
              <a:lnSpc>
                <a:spcPts val="6694"/>
              </a:lnSpc>
              <a:spcBef>
                <a:spcPct val="0"/>
              </a:spcBef>
            </a:pPr>
            <a:r>
              <a:rPr lang="en-US" sz="3200" b="1" dirty="0">
                <a:solidFill>
                  <a:srgbClr val="000000"/>
                </a:solidFill>
                <a:latin typeface="+mj-lt"/>
                <a:ea typeface="Autograph"/>
                <a:cs typeface="Autograph"/>
                <a:sym typeface="Autograph"/>
              </a:rPr>
              <a:t>LOGICAL FUNCTIONS</a:t>
            </a:r>
          </a:p>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IF : </a:t>
            </a:r>
            <a:r>
              <a:rPr lang="en-US" sz="2800" dirty="0">
                <a:solidFill>
                  <a:srgbClr val="161616"/>
                </a:solidFill>
                <a:latin typeface="+mj-lt"/>
                <a:ea typeface="Autograph"/>
                <a:cs typeface="Autograph"/>
                <a:sym typeface="Autograph"/>
              </a:rPr>
              <a:t>Check the condition –if it is true ,do one thing and if it is false ,do something else.</a:t>
            </a:r>
            <a:endParaRPr lang="en-US" sz="2800" b="0" i="0" dirty="0">
              <a:solidFill>
                <a:srgbClr val="161616"/>
              </a:solidFill>
              <a:effectLst/>
              <a:latin typeface="+mj-lt"/>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AND : </a:t>
            </a:r>
            <a:r>
              <a:rPr lang="en-US" sz="2800" dirty="0">
                <a:solidFill>
                  <a:srgbClr val="161616"/>
                </a:solidFill>
                <a:latin typeface="+mj-lt"/>
                <a:ea typeface="Autograph"/>
                <a:cs typeface="Autograph"/>
                <a:sym typeface="Autograph"/>
              </a:rPr>
              <a:t>It returns true only if both conditions are true</a:t>
            </a:r>
            <a:r>
              <a:rPr lang="en-US" sz="2800" b="0" i="0" dirty="0">
                <a:solidFill>
                  <a:srgbClr val="161616"/>
                </a:solidFill>
                <a:effectLst/>
                <a:latin typeface="+mj-lt"/>
              </a:rPr>
              <a:t>.</a:t>
            </a: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OR : </a:t>
            </a:r>
            <a:r>
              <a:rPr lang="en-US" sz="2800" dirty="0">
                <a:solidFill>
                  <a:srgbClr val="161616"/>
                </a:solidFill>
                <a:latin typeface="+mj-lt"/>
                <a:ea typeface="Autograph"/>
                <a:cs typeface="Autograph"/>
                <a:sym typeface="Autograph"/>
              </a:rPr>
              <a:t>Returns true if any one of the condition is true</a:t>
            </a:r>
            <a:r>
              <a:rPr lang="en-US" sz="2800" b="0" i="0" dirty="0">
                <a:solidFill>
                  <a:srgbClr val="161616"/>
                </a:solidFill>
                <a:effectLst/>
                <a:latin typeface="+mj-lt"/>
              </a:rPr>
              <a:t>.</a:t>
            </a: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1FCC84FD-5763-26A9-90DD-0019CEC808FC}"/>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B0312003-E4B4-2714-A89A-78A401156DE7}"/>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202E396-181A-F119-C736-2BCC6B173AE2}"/>
              </a:ext>
            </a:extLst>
          </p:cNvPr>
          <p:cNvPicPr>
            <a:picLocks noChangeAspect="1"/>
          </p:cNvPicPr>
          <p:nvPr/>
        </p:nvPicPr>
        <p:blipFill>
          <a:blip r:embed="rId5"/>
          <a:stretch>
            <a:fillRect/>
          </a:stretch>
        </p:blipFill>
        <p:spPr>
          <a:xfrm>
            <a:off x="3124786" y="2429067"/>
            <a:ext cx="9969077" cy="1371600"/>
          </a:xfrm>
          <a:prstGeom prst="rect">
            <a:avLst/>
          </a:prstGeom>
        </p:spPr>
      </p:pic>
      <p:pic>
        <p:nvPicPr>
          <p:cNvPr id="15" name="Picture 14">
            <a:extLst>
              <a:ext uri="{FF2B5EF4-FFF2-40B4-BE49-F238E27FC236}">
                <a16:creationId xmlns:a16="http://schemas.microsoft.com/office/drawing/2014/main" id="{E0CFAB99-127D-4CF2-0A3A-552A713EE9BD}"/>
              </a:ext>
            </a:extLst>
          </p:cNvPr>
          <p:cNvPicPr>
            <a:picLocks noChangeAspect="1"/>
          </p:cNvPicPr>
          <p:nvPr/>
        </p:nvPicPr>
        <p:blipFill>
          <a:blip r:embed="rId6"/>
          <a:stretch>
            <a:fillRect/>
          </a:stretch>
        </p:blipFill>
        <p:spPr>
          <a:xfrm>
            <a:off x="3124786" y="4949909"/>
            <a:ext cx="9951871" cy="1562235"/>
          </a:xfrm>
          <a:prstGeom prst="rect">
            <a:avLst/>
          </a:prstGeom>
        </p:spPr>
      </p:pic>
      <p:pic>
        <p:nvPicPr>
          <p:cNvPr id="17" name="Picture 16">
            <a:extLst>
              <a:ext uri="{FF2B5EF4-FFF2-40B4-BE49-F238E27FC236}">
                <a16:creationId xmlns:a16="http://schemas.microsoft.com/office/drawing/2014/main" id="{394A1A85-3FC0-B397-4C9F-6FAE9D3A6BF0}"/>
              </a:ext>
            </a:extLst>
          </p:cNvPr>
          <p:cNvPicPr>
            <a:picLocks noChangeAspect="1"/>
          </p:cNvPicPr>
          <p:nvPr/>
        </p:nvPicPr>
        <p:blipFill>
          <a:blip r:embed="rId7"/>
          <a:stretch>
            <a:fillRect/>
          </a:stretch>
        </p:blipFill>
        <p:spPr>
          <a:xfrm>
            <a:off x="3124786" y="7770420"/>
            <a:ext cx="9817263" cy="1989985"/>
          </a:xfrm>
          <a:prstGeom prst="rect">
            <a:avLst/>
          </a:prstGeom>
        </p:spPr>
      </p:pic>
    </p:spTree>
    <p:extLst>
      <p:ext uri="{BB962C8B-B14F-4D97-AF65-F5344CB8AC3E}">
        <p14:creationId xmlns:p14="http://schemas.microsoft.com/office/powerpoint/2010/main" val="2495704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0879D-1C7B-79BC-EA73-2B0D50E98A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F0259C-AD09-E81A-C0E8-ABCE9868E17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a:p>
          <a:p>
            <a:endParaRPr lang="en-IN"/>
          </a:p>
          <a:p>
            <a:endParaRPr lang="en-IN"/>
          </a:p>
          <a:p>
            <a:endParaRPr lang="en-IN"/>
          </a:p>
          <a:p>
            <a:endParaRPr lang="en-IN"/>
          </a:p>
          <a:p>
            <a:endParaRPr lang="en-IN"/>
          </a:p>
          <a:p>
            <a:endParaRPr lang="en-IN" dirty="0"/>
          </a:p>
        </p:txBody>
      </p:sp>
      <p:sp>
        <p:nvSpPr>
          <p:cNvPr id="8" name="Freeform 8">
            <a:extLst>
              <a:ext uri="{FF2B5EF4-FFF2-40B4-BE49-F238E27FC236}">
                <a16:creationId xmlns:a16="http://schemas.microsoft.com/office/drawing/2014/main" id="{032AC29C-C114-EF36-DFEE-7AC9A108591C}"/>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F69D7BAF-8928-9232-4A2B-0FAB35BAA36D}"/>
              </a:ext>
            </a:extLst>
          </p:cNvPr>
          <p:cNvSpPr txBox="1"/>
          <p:nvPr/>
        </p:nvSpPr>
        <p:spPr>
          <a:xfrm>
            <a:off x="2514600" y="1027974"/>
            <a:ext cx="12877800" cy="7417928"/>
          </a:xfrm>
          <a:prstGeom prst="rect">
            <a:avLst/>
          </a:prstGeom>
          <a:noFill/>
        </p:spPr>
        <p:txBody>
          <a:bodyPr wrap="square">
            <a:spAutoFit/>
          </a:bodyPr>
          <a:lstStyle/>
          <a:p>
            <a:pPr lvl="0" algn="ctr">
              <a:spcBef>
                <a:spcPct val="0"/>
              </a:spcBef>
            </a:pPr>
            <a:endParaRPr lang="en-US" sz="3200" b="1" dirty="0">
              <a:solidFill>
                <a:srgbClr val="000000"/>
              </a:solidFill>
              <a:latin typeface="+mj-lt"/>
              <a:ea typeface="Autograph"/>
              <a:cs typeface="Autograph"/>
              <a:sym typeface="Autograph"/>
            </a:endParaRPr>
          </a:p>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SWITCH : </a:t>
            </a:r>
            <a:r>
              <a:rPr lang="en-US" sz="2800" dirty="0">
                <a:solidFill>
                  <a:srgbClr val="161616"/>
                </a:solidFill>
                <a:latin typeface="+mj-lt"/>
                <a:ea typeface="Autograph"/>
                <a:cs typeface="Segoe UI" panose="020B0502040204020203" pitchFamily="34" charset="0"/>
                <a:sym typeface="Autograph"/>
              </a:rPr>
              <a:t>Similar to a case statement – checks a value and returns different results based on matching cases. </a:t>
            </a:r>
            <a:endParaRPr kumimoji="0" lang="en-US" altLang="en-US" sz="4000" b="0" i="0" u="none" strike="noStrike" cap="none" normalizeH="0" baseline="0" dirty="0">
              <a:ln>
                <a:noFill/>
              </a:ln>
              <a:solidFill>
                <a:schemeClr val="tx1"/>
              </a:solidFill>
              <a:effectLst/>
              <a:latin typeface="+mj-lt"/>
            </a:endParaRPr>
          </a:p>
          <a:p>
            <a:pPr marL="457200" lvl="0" indent="-457200">
              <a:spcBef>
                <a:spcPct val="0"/>
              </a:spcBef>
              <a:buFont typeface="Wingdings" panose="05000000000000000000" pitchFamily="2" charset="2"/>
              <a:buChar char="Ø"/>
            </a:pPr>
            <a:endParaRPr lang="en-US" sz="2800" b="0" i="0" dirty="0">
              <a:solidFill>
                <a:srgbClr val="161616"/>
              </a:solidFill>
              <a:effectLst/>
              <a:latin typeface="+mj-lt"/>
            </a:endParaRPr>
          </a:p>
          <a:p>
            <a:pPr marL="457200" lvl="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lvl="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IFERROR : </a:t>
            </a:r>
            <a:r>
              <a:rPr lang="en-IN" sz="2800" dirty="0">
                <a:solidFill>
                  <a:srgbClr val="161616"/>
                </a:solidFill>
                <a:latin typeface="+mj-lt"/>
                <a:ea typeface="Autograph"/>
                <a:cs typeface="Autograph"/>
                <a:sym typeface="Autograph"/>
              </a:rPr>
              <a:t>Catches errors and replaces them with a friendly value.</a:t>
            </a:r>
            <a:endParaRPr lang="en-US" sz="2800" b="0" i="0" dirty="0">
              <a:solidFill>
                <a:srgbClr val="161616"/>
              </a:solidFill>
              <a:effectLst/>
              <a:latin typeface="+mj-lt"/>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spcBef>
                <a:spcPct val="0"/>
              </a:spcBef>
            </a:pPr>
            <a:endParaRPr lang="en-US" sz="2800" b="1" dirty="0">
              <a:solidFill>
                <a:srgbClr val="000000"/>
              </a:solidFill>
              <a:latin typeface="+mj-lt"/>
              <a:ea typeface="Autograph"/>
              <a:cs typeface="Autograph"/>
              <a:sym typeface="Autograph"/>
            </a:endParaRPr>
          </a:p>
          <a:p>
            <a:pPr lvl="0">
              <a:lnSpc>
                <a:spcPts val="6694"/>
              </a:lnSpc>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FBAB2239-63EE-6FF4-81A4-1DC17C26DA91}"/>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C58A343F-AA62-8D67-59E5-577D903E46B3}"/>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B3EFDE7-D717-6330-D056-19F89985792E}"/>
              </a:ext>
            </a:extLst>
          </p:cNvPr>
          <p:cNvPicPr>
            <a:picLocks noChangeAspect="1"/>
          </p:cNvPicPr>
          <p:nvPr/>
        </p:nvPicPr>
        <p:blipFill>
          <a:blip r:embed="rId5"/>
          <a:stretch>
            <a:fillRect/>
          </a:stretch>
        </p:blipFill>
        <p:spPr>
          <a:xfrm>
            <a:off x="2990333" y="3162300"/>
            <a:ext cx="9430267" cy="1817429"/>
          </a:xfrm>
          <a:prstGeom prst="rect">
            <a:avLst/>
          </a:prstGeom>
        </p:spPr>
      </p:pic>
      <p:pic>
        <p:nvPicPr>
          <p:cNvPr id="9" name="Picture 8">
            <a:extLst>
              <a:ext uri="{FF2B5EF4-FFF2-40B4-BE49-F238E27FC236}">
                <a16:creationId xmlns:a16="http://schemas.microsoft.com/office/drawing/2014/main" id="{26497AB5-CDE4-DC04-7FD5-E280E0A5D3E5}"/>
              </a:ext>
            </a:extLst>
          </p:cNvPr>
          <p:cNvPicPr>
            <a:picLocks noChangeAspect="1"/>
          </p:cNvPicPr>
          <p:nvPr/>
        </p:nvPicPr>
        <p:blipFill>
          <a:blip r:embed="rId6"/>
          <a:stretch>
            <a:fillRect/>
          </a:stretch>
        </p:blipFill>
        <p:spPr>
          <a:xfrm>
            <a:off x="2990333" y="6534884"/>
            <a:ext cx="9430267" cy="1504215"/>
          </a:xfrm>
          <a:prstGeom prst="rect">
            <a:avLst/>
          </a:prstGeom>
        </p:spPr>
      </p:pic>
    </p:spTree>
    <p:extLst>
      <p:ext uri="{BB962C8B-B14F-4D97-AF65-F5344CB8AC3E}">
        <p14:creationId xmlns:p14="http://schemas.microsoft.com/office/powerpoint/2010/main" val="1802260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C3E90-D473-4C0B-B70F-710AD98051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441074-8E02-E904-59F9-F88DC6BC023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8" name="Freeform 8">
            <a:extLst>
              <a:ext uri="{FF2B5EF4-FFF2-40B4-BE49-F238E27FC236}">
                <a16:creationId xmlns:a16="http://schemas.microsoft.com/office/drawing/2014/main" id="{DAB50029-5650-2410-AECE-DF5E0EA2DD18}"/>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4FB1D8D2-4E94-C6B3-0144-8C3DD50F8BAF}"/>
              </a:ext>
            </a:extLst>
          </p:cNvPr>
          <p:cNvSpPr txBox="1"/>
          <p:nvPr/>
        </p:nvSpPr>
        <p:spPr>
          <a:xfrm>
            <a:off x="2667000" y="415710"/>
            <a:ext cx="12877800" cy="7907293"/>
          </a:xfrm>
          <a:prstGeom prst="rect">
            <a:avLst/>
          </a:prstGeom>
          <a:noFill/>
        </p:spPr>
        <p:txBody>
          <a:bodyPr wrap="square">
            <a:spAutoFit/>
          </a:bodyPr>
          <a:lstStyle/>
          <a:p>
            <a:pPr lvl="0" algn="ctr">
              <a:lnSpc>
                <a:spcPts val="6694"/>
              </a:lnSpc>
              <a:spcBef>
                <a:spcPct val="0"/>
              </a:spcBef>
            </a:pPr>
            <a:r>
              <a:rPr lang="en-US" sz="3200" b="1" dirty="0">
                <a:solidFill>
                  <a:srgbClr val="000000"/>
                </a:solidFill>
                <a:latin typeface="+mj-lt"/>
                <a:ea typeface="Autograph"/>
                <a:cs typeface="Autograph"/>
                <a:sym typeface="Autograph"/>
              </a:rPr>
              <a:t>RELATIONSHIP FUNCTIONS</a:t>
            </a:r>
          </a:p>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RELATED : </a:t>
            </a:r>
            <a:r>
              <a:rPr lang="en-US" sz="2800" dirty="0">
                <a:solidFill>
                  <a:srgbClr val="161616"/>
                </a:solidFill>
                <a:latin typeface="+mj-lt"/>
                <a:ea typeface="Autograph"/>
                <a:cs typeface="Autograph"/>
                <a:sym typeface="Autograph"/>
              </a:rPr>
              <a:t>Pull a column value from a related table using a relationship.</a:t>
            </a:r>
            <a:endParaRPr lang="en-US" sz="2800" b="0" i="0" dirty="0">
              <a:solidFill>
                <a:srgbClr val="161616"/>
              </a:solidFill>
              <a:effectLst/>
              <a:latin typeface="+mj-lt"/>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RELATEDTABLE : </a:t>
            </a:r>
            <a:r>
              <a:rPr lang="en-US" sz="2800" dirty="0">
                <a:solidFill>
                  <a:srgbClr val="161616"/>
                </a:solidFill>
                <a:latin typeface="+mj-lt"/>
                <a:ea typeface="Autograph"/>
                <a:cs typeface="Autograph"/>
                <a:sym typeface="Autograph"/>
              </a:rPr>
              <a:t>Get the related rows from another table as a table object, not a single value.</a:t>
            </a:r>
            <a:endParaRPr lang="en-US" sz="2800" b="0" i="0" dirty="0">
              <a:solidFill>
                <a:srgbClr val="161616"/>
              </a:solidFill>
              <a:effectLst/>
              <a:latin typeface="+mj-lt"/>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8727DF9B-82E2-D295-B220-A2F90BA21AF8}"/>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D134852F-2199-995F-76FD-F8FA4D184EA3}"/>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BFE433A-1FDF-128A-465C-0B181690F7E7}"/>
              </a:ext>
            </a:extLst>
          </p:cNvPr>
          <p:cNvPicPr>
            <a:picLocks noChangeAspect="1"/>
          </p:cNvPicPr>
          <p:nvPr/>
        </p:nvPicPr>
        <p:blipFill>
          <a:blip r:embed="rId5"/>
          <a:stretch>
            <a:fillRect/>
          </a:stretch>
        </p:blipFill>
        <p:spPr>
          <a:xfrm>
            <a:off x="3276600" y="2552700"/>
            <a:ext cx="9982200" cy="1676545"/>
          </a:xfrm>
          <a:prstGeom prst="rect">
            <a:avLst/>
          </a:prstGeom>
        </p:spPr>
      </p:pic>
      <p:pic>
        <p:nvPicPr>
          <p:cNvPr id="11" name="Picture 10">
            <a:extLst>
              <a:ext uri="{FF2B5EF4-FFF2-40B4-BE49-F238E27FC236}">
                <a16:creationId xmlns:a16="http://schemas.microsoft.com/office/drawing/2014/main" id="{A1544663-9F18-2109-26AA-618F8CC9F878}"/>
              </a:ext>
            </a:extLst>
          </p:cNvPr>
          <p:cNvPicPr>
            <a:picLocks noChangeAspect="1"/>
          </p:cNvPicPr>
          <p:nvPr/>
        </p:nvPicPr>
        <p:blipFill>
          <a:blip r:embed="rId6"/>
          <a:stretch>
            <a:fillRect/>
          </a:stretch>
        </p:blipFill>
        <p:spPr>
          <a:xfrm>
            <a:off x="3276600" y="6515099"/>
            <a:ext cx="9982200" cy="1807903"/>
          </a:xfrm>
          <a:prstGeom prst="rect">
            <a:avLst/>
          </a:prstGeom>
        </p:spPr>
      </p:pic>
    </p:spTree>
    <p:extLst>
      <p:ext uri="{BB962C8B-B14F-4D97-AF65-F5344CB8AC3E}">
        <p14:creationId xmlns:p14="http://schemas.microsoft.com/office/powerpoint/2010/main" val="2430162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60EAE-22F8-9F2F-101B-C24B85A42D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0BEA07-53E2-D49F-75C4-068BF33B287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8" name="Freeform 8">
            <a:extLst>
              <a:ext uri="{FF2B5EF4-FFF2-40B4-BE49-F238E27FC236}">
                <a16:creationId xmlns:a16="http://schemas.microsoft.com/office/drawing/2014/main" id="{1D02FC8F-3B5E-63AB-3FDF-006B889132FC}"/>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08ED7610-5CB7-3153-9E24-10E5BABC9353}"/>
              </a:ext>
            </a:extLst>
          </p:cNvPr>
          <p:cNvSpPr txBox="1"/>
          <p:nvPr/>
        </p:nvSpPr>
        <p:spPr>
          <a:xfrm>
            <a:off x="2667000" y="415710"/>
            <a:ext cx="12877800" cy="9199954"/>
          </a:xfrm>
          <a:prstGeom prst="rect">
            <a:avLst/>
          </a:prstGeom>
          <a:noFill/>
        </p:spPr>
        <p:txBody>
          <a:bodyPr wrap="square">
            <a:spAutoFit/>
          </a:bodyPr>
          <a:lstStyle/>
          <a:p>
            <a:pPr lvl="0" algn="ctr">
              <a:lnSpc>
                <a:spcPts val="6694"/>
              </a:lnSpc>
              <a:spcBef>
                <a:spcPct val="0"/>
              </a:spcBef>
            </a:pPr>
            <a:r>
              <a:rPr lang="en-US" sz="3200" b="1" dirty="0">
                <a:solidFill>
                  <a:srgbClr val="000000"/>
                </a:solidFill>
                <a:latin typeface="+mj-lt"/>
                <a:ea typeface="Autograph"/>
                <a:cs typeface="Autograph"/>
                <a:sym typeface="Autograph"/>
              </a:rPr>
              <a:t>FILTER FUNCTIONS</a:t>
            </a:r>
          </a:p>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CALCULATE : </a:t>
            </a:r>
            <a:r>
              <a:rPr lang="en-US" sz="2800" dirty="0">
                <a:solidFill>
                  <a:srgbClr val="161616"/>
                </a:solidFill>
                <a:latin typeface="+mj-lt"/>
                <a:ea typeface="Autograph"/>
                <a:cs typeface="Autograph"/>
                <a:sym typeface="Autograph"/>
              </a:rPr>
              <a:t>Changes the context of a calculation.</a:t>
            </a:r>
            <a:endParaRPr lang="en-US" sz="2800" b="0" i="0" dirty="0">
              <a:solidFill>
                <a:srgbClr val="161616"/>
              </a:solidFill>
              <a:effectLst/>
              <a:latin typeface="+mj-lt"/>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FILTER : </a:t>
            </a:r>
            <a:r>
              <a:rPr lang="en-US" sz="2800" dirty="0">
                <a:solidFill>
                  <a:srgbClr val="161616"/>
                </a:solidFill>
                <a:latin typeface="+mj-lt"/>
                <a:ea typeface="Autograph"/>
                <a:cs typeface="Autograph"/>
                <a:sym typeface="Autograph"/>
              </a:rPr>
              <a:t>Returns a table with only the rows that match a condition. Used mostly inside a calculate.</a:t>
            </a:r>
          </a:p>
          <a:p>
            <a:pPr>
              <a:spcBef>
                <a:spcPct val="0"/>
              </a:spcBef>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1EC9C9D4-A324-FEE2-61B5-C01DC5CCA8E6}"/>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3BDC756D-F28F-C532-3B01-99298E62240D}"/>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55CCE75-4676-D19D-D39D-1676FD442889}"/>
              </a:ext>
            </a:extLst>
          </p:cNvPr>
          <p:cNvPicPr>
            <a:picLocks noChangeAspect="1"/>
          </p:cNvPicPr>
          <p:nvPr/>
        </p:nvPicPr>
        <p:blipFill>
          <a:blip r:embed="rId5"/>
          <a:stretch>
            <a:fillRect/>
          </a:stretch>
        </p:blipFill>
        <p:spPr>
          <a:xfrm>
            <a:off x="3200400" y="2377136"/>
            <a:ext cx="6324600" cy="2766364"/>
          </a:xfrm>
          <a:prstGeom prst="rect">
            <a:avLst/>
          </a:prstGeom>
        </p:spPr>
      </p:pic>
      <p:pic>
        <p:nvPicPr>
          <p:cNvPr id="12" name="Picture 11">
            <a:extLst>
              <a:ext uri="{FF2B5EF4-FFF2-40B4-BE49-F238E27FC236}">
                <a16:creationId xmlns:a16="http://schemas.microsoft.com/office/drawing/2014/main" id="{1D90EF01-B6A1-145A-9BD2-9E77E826F672}"/>
              </a:ext>
            </a:extLst>
          </p:cNvPr>
          <p:cNvPicPr>
            <a:picLocks noChangeAspect="1"/>
          </p:cNvPicPr>
          <p:nvPr/>
        </p:nvPicPr>
        <p:blipFill>
          <a:blip r:embed="rId6"/>
          <a:stretch>
            <a:fillRect/>
          </a:stretch>
        </p:blipFill>
        <p:spPr>
          <a:xfrm>
            <a:off x="3200400" y="7112667"/>
            <a:ext cx="6157494" cy="533830"/>
          </a:xfrm>
          <a:prstGeom prst="rect">
            <a:avLst/>
          </a:prstGeom>
        </p:spPr>
      </p:pic>
      <p:pic>
        <p:nvPicPr>
          <p:cNvPr id="15" name="Picture 14">
            <a:extLst>
              <a:ext uri="{FF2B5EF4-FFF2-40B4-BE49-F238E27FC236}">
                <a16:creationId xmlns:a16="http://schemas.microsoft.com/office/drawing/2014/main" id="{7FB379FD-3F76-2CD2-C45F-D41B2DE0A4BA}"/>
              </a:ext>
            </a:extLst>
          </p:cNvPr>
          <p:cNvPicPr>
            <a:picLocks noChangeAspect="1"/>
          </p:cNvPicPr>
          <p:nvPr/>
        </p:nvPicPr>
        <p:blipFill>
          <a:blip r:embed="rId7"/>
          <a:stretch>
            <a:fillRect/>
          </a:stretch>
        </p:blipFill>
        <p:spPr>
          <a:xfrm>
            <a:off x="9517626" y="7379582"/>
            <a:ext cx="5513284" cy="2766364"/>
          </a:xfrm>
          <a:prstGeom prst="rect">
            <a:avLst/>
          </a:prstGeom>
        </p:spPr>
      </p:pic>
    </p:spTree>
    <p:extLst>
      <p:ext uri="{BB962C8B-B14F-4D97-AF65-F5344CB8AC3E}">
        <p14:creationId xmlns:p14="http://schemas.microsoft.com/office/powerpoint/2010/main" val="3002650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322E5-8F99-5F02-E982-1A55878286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81E241-2EAF-B1F3-2828-26B4141ACF8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8" name="Freeform 8">
            <a:extLst>
              <a:ext uri="{FF2B5EF4-FFF2-40B4-BE49-F238E27FC236}">
                <a16:creationId xmlns:a16="http://schemas.microsoft.com/office/drawing/2014/main" id="{F93A7C99-D537-9F19-43D4-634BF53D6284}"/>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99572FC0-7230-F92E-B79B-D5B9FBF3B4E3}"/>
              </a:ext>
            </a:extLst>
          </p:cNvPr>
          <p:cNvSpPr txBox="1"/>
          <p:nvPr/>
        </p:nvSpPr>
        <p:spPr>
          <a:xfrm>
            <a:off x="2286000" y="1104900"/>
            <a:ext cx="12877800" cy="5691302"/>
          </a:xfrm>
          <a:prstGeom prst="rect">
            <a:avLst/>
          </a:prstGeom>
          <a:noFill/>
        </p:spPr>
        <p:txBody>
          <a:bodyPr wrap="square">
            <a:spAutoFit/>
          </a:bodyPr>
          <a:lstStyle/>
          <a:p>
            <a:pPr lvl="0" algn="ctr">
              <a:lnSpc>
                <a:spcPts val="6694"/>
              </a:lnSpc>
              <a:spcBef>
                <a:spcPct val="0"/>
              </a:spcBef>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161616"/>
                </a:solidFill>
                <a:latin typeface="+mj-lt"/>
                <a:cs typeface="Autograph"/>
                <a:sym typeface="Autograph"/>
              </a:rPr>
              <a:t>ALL : </a:t>
            </a:r>
            <a:r>
              <a:rPr lang="en-US" sz="2800" dirty="0">
                <a:solidFill>
                  <a:srgbClr val="161616"/>
                </a:solidFill>
                <a:latin typeface="+mj-lt"/>
                <a:cs typeface="Autograph"/>
                <a:sym typeface="Autograph"/>
              </a:rPr>
              <a:t>Removes filters from a column or table. Useful when you want to calculate totals ignoring filters.</a:t>
            </a:r>
            <a:endParaRPr lang="en-US" sz="2800" b="1" i="0" dirty="0">
              <a:solidFill>
                <a:srgbClr val="161616"/>
              </a:solidFill>
              <a:effectLst/>
              <a:latin typeface="+mj-lt"/>
            </a:endParaRPr>
          </a:p>
          <a:p>
            <a:pPr>
              <a:spcBef>
                <a:spcPct val="0"/>
              </a:spcBef>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LOOKUPVALUE : </a:t>
            </a:r>
            <a:r>
              <a:rPr lang="en-US" sz="2800" dirty="0">
                <a:solidFill>
                  <a:srgbClr val="000000"/>
                </a:solidFill>
                <a:latin typeface="+mj-lt"/>
                <a:ea typeface="Autograph"/>
                <a:cs typeface="Autograph"/>
                <a:sym typeface="Autograph"/>
              </a:rPr>
              <a:t>Returns a single value by searching in another table.</a:t>
            </a:r>
            <a:endParaRPr lang="en-US" sz="2800" b="1" dirty="0">
              <a:solidFill>
                <a:srgbClr val="000000"/>
              </a:solidFill>
              <a:latin typeface="+mj-lt"/>
              <a:ea typeface="Autograph"/>
              <a:cs typeface="Autograph"/>
              <a:sym typeface="Autograph"/>
            </a:endParaRPr>
          </a:p>
          <a:p>
            <a:pPr>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A58C44DE-14CB-B913-017C-0944CBA9F77D}"/>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057D7F34-1EE9-A14F-F74A-E1E9F0062795}"/>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8FB4FA6-5587-7C9B-C1AB-25A2D20A739D}"/>
              </a:ext>
            </a:extLst>
          </p:cNvPr>
          <p:cNvPicPr>
            <a:picLocks noChangeAspect="1"/>
          </p:cNvPicPr>
          <p:nvPr/>
        </p:nvPicPr>
        <p:blipFill>
          <a:blip r:embed="rId5"/>
          <a:stretch>
            <a:fillRect/>
          </a:stretch>
        </p:blipFill>
        <p:spPr>
          <a:xfrm>
            <a:off x="2971800" y="3086100"/>
            <a:ext cx="7632291" cy="2248095"/>
          </a:xfrm>
          <a:prstGeom prst="rect">
            <a:avLst/>
          </a:prstGeom>
        </p:spPr>
      </p:pic>
      <p:pic>
        <p:nvPicPr>
          <p:cNvPr id="11" name="Picture 10">
            <a:extLst>
              <a:ext uri="{FF2B5EF4-FFF2-40B4-BE49-F238E27FC236}">
                <a16:creationId xmlns:a16="http://schemas.microsoft.com/office/drawing/2014/main" id="{60409BB8-AD3B-5357-C6CB-E036BF022789}"/>
              </a:ext>
            </a:extLst>
          </p:cNvPr>
          <p:cNvPicPr>
            <a:picLocks noChangeAspect="1"/>
          </p:cNvPicPr>
          <p:nvPr/>
        </p:nvPicPr>
        <p:blipFill>
          <a:blip r:embed="rId6"/>
          <a:stretch>
            <a:fillRect/>
          </a:stretch>
        </p:blipFill>
        <p:spPr>
          <a:xfrm>
            <a:off x="2971800" y="7341205"/>
            <a:ext cx="8359864" cy="2221895"/>
          </a:xfrm>
          <a:prstGeom prst="rect">
            <a:avLst/>
          </a:prstGeom>
        </p:spPr>
      </p:pic>
    </p:spTree>
    <p:extLst>
      <p:ext uri="{BB962C8B-B14F-4D97-AF65-F5344CB8AC3E}">
        <p14:creationId xmlns:p14="http://schemas.microsoft.com/office/powerpoint/2010/main" val="2587378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506BD-26E5-65F6-C5D5-024F38148C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C7E2E1-456B-6F95-B143-CC98AA2C660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CFB92139-186B-7295-7ED7-4BE816B9B61E}"/>
              </a:ext>
            </a:extLst>
          </p:cNvPr>
          <p:cNvSpPr txBox="1"/>
          <p:nvPr/>
        </p:nvSpPr>
        <p:spPr>
          <a:xfrm>
            <a:off x="3352800" y="471771"/>
            <a:ext cx="11277600" cy="813684"/>
          </a:xfrm>
          <a:prstGeom prst="rect">
            <a:avLst/>
          </a:prstGeom>
        </p:spPr>
        <p:txBody>
          <a:bodyPr wrap="square" lIns="0" tIns="0" rIns="0" bIns="0" rtlCol="0" anchor="t">
            <a:spAutoFit/>
          </a:bodyPr>
          <a:lstStyle/>
          <a:p>
            <a:pPr marL="0" lvl="0" indent="0" algn="ctr">
              <a:lnSpc>
                <a:spcPts val="6694"/>
              </a:lnSpc>
              <a:spcBef>
                <a:spcPct val="0"/>
              </a:spcBef>
            </a:pPr>
            <a:r>
              <a:rPr lang="en-US" sz="4400" dirty="0">
                <a:solidFill>
                  <a:srgbClr val="000000"/>
                </a:solidFill>
                <a:latin typeface="Autograph"/>
                <a:ea typeface="Autograph"/>
                <a:cs typeface="Autograph"/>
                <a:sym typeface="Autograph"/>
              </a:rPr>
              <a:t>POWER QUERY EDITOR</a:t>
            </a:r>
            <a:endParaRPr lang="en-US" sz="4400" u="none" strike="noStrike" dirty="0">
              <a:solidFill>
                <a:srgbClr val="000000"/>
              </a:solidFill>
              <a:latin typeface="Autograph"/>
              <a:ea typeface="Autograph"/>
              <a:cs typeface="Autograph"/>
              <a:sym typeface="Autograph"/>
            </a:endParaRPr>
          </a:p>
        </p:txBody>
      </p:sp>
      <p:sp>
        <p:nvSpPr>
          <p:cNvPr id="8" name="Freeform 8">
            <a:extLst>
              <a:ext uri="{FF2B5EF4-FFF2-40B4-BE49-F238E27FC236}">
                <a16:creationId xmlns:a16="http://schemas.microsoft.com/office/drawing/2014/main" id="{8FEA4432-EFA3-9420-C410-8FB85752AF10}"/>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EB5CBF99-DDDB-5366-9DD3-BACBF995AE15}"/>
              </a:ext>
            </a:extLst>
          </p:cNvPr>
          <p:cNvSpPr txBox="1"/>
          <p:nvPr/>
        </p:nvSpPr>
        <p:spPr>
          <a:xfrm>
            <a:off x="1828800" y="1861397"/>
            <a:ext cx="12573000"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POWER QUERY EDITOR is used to perform ETL on data before using it in reports and dashboards.</a:t>
            </a:r>
          </a:p>
        </p:txBody>
      </p:sp>
      <p:pic>
        <p:nvPicPr>
          <p:cNvPr id="6" name="Picture 5">
            <a:extLst>
              <a:ext uri="{FF2B5EF4-FFF2-40B4-BE49-F238E27FC236}">
                <a16:creationId xmlns:a16="http://schemas.microsoft.com/office/drawing/2014/main" id="{9EB78740-3446-6376-F2A4-3AC43A13C9A7}"/>
              </a:ext>
            </a:extLst>
          </p:cNvPr>
          <p:cNvPicPr>
            <a:picLocks noChangeAspect="1"/>
          </p:cNvPicPr>
          <p:nvPr/>
        </p:nvPicPr>
        <p:blipFill>
          <a:blip r:embed="rId5"/>
          <a:stretch>
            <a:fillRect/>
          </a:stretch>
        </p:blipFill>
        <p:spPr>
          <a:xfrm>
            <a:off x="2590800" y="3004730"/>
            <a:ext cx="11582400" cy="6568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56723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4F01-08AE-0B7B-7AE3-CDF5B8DE0F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AFD16A-2D42-2D79-A028-1DBB2F8ADFC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8" name="Freeform 8">
            <a:extLst>
              <a:ext uri="{FF2B5EF4-FFF2-40B4-BE49-F238E27FC236}">
                <a16:creationId xmlns:a16="http://schemas.microsoft.com/office/drawing/2014/main" id="{ECB82C9C-664B-82A1-383A-2B6588C37B16}"/>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CDF93579-F8B5-2644-34C1-117B7468E6D6}"/>
              </a:ext>
            </a:extLst>
          </p:cNvPr>
          <p:cNvSpPr txBox="1"/>
          <p:nvPr/>
        </p:nvSpPr>
        <p:spPr>
          <a:xfrm>
            <a:off x="2667000" y="415710"/>
            <a:ext cx="12877800" cy="8769067"/>
          </a:xfrm>
          <a:prstGeom prst="rect">
            <a:avLst/>
          </a:prstGeom>
          <a:noFill/>
        </p:spPr>
        <p:txBody>
          <a:bodyPr wrap="square">
            <a:spAutoFit/>
          </a:bodyPr>
          <a:lstStyle/>
          <a:p>
            <a:pPr lvl="0" algn="ctr">
              <a:lnSpc>
                <a:spcPts val="6694"/>
              </a:lnSpc>
              <a:spcBef>
                <a:spcPct val="0"/>
              </a:spcBef>
            </a:pPr>
            <a:r>
              <a:rPr lang="en-US" sz="3200" b="1" dirty="0">
                <a:solidFill>
                  <a:srgbClr val="000000"/>
                </a:solidFill>
                <a:latin typeface="+mj-lt"/>
                <a:ea typeface="Autograph"/>
                <a:cs typeface="Autograph"/>
                <a:sym typeface="Autograph"/>
              </a:rPr>
              <a:t>INFORMATION FUNCTIONS</a:t>
            </a:r>
          </a:p>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ISBLANK : </a:t>
            </a:r>
            <a:r>
              <a:rPr lang="en-US" sz="2800" dirty="0">
                <a:solidFill>
                  <a:srgbClr val="161616"/>
                </a:solidFill>
                <a:latin typeface="+mj-lt"/>
                <a:ea typeface="Autograph"/>
                <a:cs typeface="Autograph"/>
                <a:sym typeface="Autograph"/>
              </a:rPr>
              <a:t>Check if a value is blank.</a:t>
            </a:r>
            <a:endParaRPr lang="en-US" sz="2800" b="0" i="0" dirty="0">
              <a:solidFill>
                <a:srgbClr val="161616"/>
              </a:solidFill>
              <a:effectLst/>
              <a:latin typeface="+mj-lt"/>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ISFILTERED : </a:t>
            </a:r>
            <a:r>
              <a:rPr lang="en-US" sz="2800" dirty="0">
                <a:solidFill>
                  <a:srgbClr val="161616"/>
                </a:solidFill>
                <a:latin typeface="+mj-lt"/>
                <a:ea typeface="Autograph"/>
                <a:cs typeface="Autograph"/>
                <a:sym typeface="Autograph"/>
              </a:rPr>
              <a:t>Checks if a column is currently being filtered in a report.</a:t>
            </a:r>
          </a:p>
          <a:p>
            <a:pPr>
              <a:spcBef>
                <a:spcPct val="0"/>
              </a:spcBef>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C993E1B6-C1C8-D352-B2B0-0C195022CB8F}"/>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56300476-3A66-9145-0B15-4270FFB500E5}"/>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9F99E3B-38A0-9A52-7AE2-B29CF916D166}"/>
              </a:ext>
            </a:extLst>
          </p:cNvPr>
          <p:cNvPicPr>
            <a:picLocks noChangeAspect="1"/>
          </p:cNvPicPr>
          <p:nvPr/>
        </p:nvPicPr>
        <p:blipFill>
          <a:blip r:embed="rId5"/>
          <a:stretch>
            <a:fillRect/>
          </a:stretch>
        </p:blipFill>
        <p:spPr>
          <a:xfrm>
            <a:off x="3200400" y="2742843"/>
            <a:ext cx="6858000" cy="2057400"/>
          </a:xfrm>
          <a:prstGeom prst="rect">
            <a:avLst/>
          </a:prstGeom>
        </p:spPr>
      </p:pic>
      <p:pic>
        <p:nvPicPr>
          <p:cNvPr id="11" name="Picture 10">
            <a:extLst>
              <a:ext uri="{FF2B5EF4-FFF2-40B4-BE49-F238E27FC236}">
                <a16:creationId xmlns:a16="http://schemas.microsoft.com/office/drawing/2014/main" id="{1F9DDE20-2BE6-C5EC-4E41-5F496CD4E8EB}"/>
              </a:ext>
            </a:extLst>
          </p:cNvPr>
          <p:cNvPicPr>
            <a:picLocks noChangeAspect="1"/>
          </p:cNvPicPr>
          <p:nvPr/>
        </p:nvPicPr>
        <p:blipFill>
          <a:blip r:embed="rId6"/>
          <a:stretch>
            <a:fillRect/>
          </a:stretch>
        </p:blipFill>
        <p:spPr>
          <a:xfrm>
            <a:off x="3200400" y="7361070"/>
            <a:ext cx="9198137" cy="1577477"/>
          </a:xfrm>
          <a:prstGeom prst="rect">
            <a:avLst/>
          </a:prstGeom>
        </p:spPr>
      </p:pic>
    </p:spTree>
    <p:extLst>
      <p:ext uri="{BB962C8B-B14F-4D97-AF65-F5344CB8AC3E}">
        <p14:creationId xmlns:p14="http://schemas.microsoft.com/office/powerpoint/2010/main" val="1852496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FCD55-F26F-CCDD-D7EF-50697E1A27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9E5792-57CA-32CD-E742-F3D294809E2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8" name="Freeform 8">
            <a:extLst>
              <a:ext uri="{FF2B5EF4-FFF2-40B4-BE49-F238E27FC236}">
                <a16:creationId xmlns:a16="http://schemas.microsoft.com/office/drawing/2014/main" id="{7D7513B7-16E2-9AEF-F3C6-64FFD7040020}"/>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9B16627E-0151-2310-F04C-F76973486ED6}"/>
              </a:ext>
            </a:extLst>
          </p:cNvPr>
          <p:cNvSpPr txBox="1"/>
          <p:nvPr/>
        </p:nvSpPr>
        <p:spPr>
          <a:xfrm>
            <a:off x="1997193" y="453809"/>
            <a:ext cx="11109207" cy="9199954"/>
          </a:xfrm>
          <a:prstGeom prst="rect">
            <a:avLst/>
          </a:prstGeom>
          <a:noFill/>
        </p:spPr>
        <p:txBody>
          <a:bodyPr wrap="square">
            <a:spAutoFit/>
          </a:bodyPr>
          <a:lstStyle/>
          <a:p>
            <a:pPr lvl="0" algn="ctr">
              <a:lnSpc>
                <a:spcPts val="6694"/>
              </a:lnSpc>
              <a:spcBef>
                <a:spcPct val="0"/>
              </a:spcBef>
            </a:pPr>
            <a:r>
              <a:rPr lang="en-US" sz="3200" b="1" dirty="0">
                <a:solidFill>
                  <a:srgbClr val="000000"/>
                </a:solidFill>
                <a:latin typeface="+mj-lt"/>
                <a:ea typeface="Autograph"/>
                <a:cs typeface="Autograph"/>
                <a:sym typeface="Autograph"/>
              </a:rPr>
              <a:t>TIME INTELLIGENCE FUNCTIONS</a:t>
            </a:r>
          </a:p>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TOTAL YTD : </a:t>
            </a:r>
            <a:r>
              <a:rPr lang="en-US" sz="2800" dirty="0">
                <a:solidFill>
                  <a:srgbClr val="000000"/>
                </a:solidFill>
                <a:latin typeface="+mj-lt"/>
                <a:ea typeface="Autograph"/>
                <a:cs typeface="Autograph"/>
                <a:sym typeface="Autograph"/>
              </a:rPr>
              <a:t>Calculates the total from the start of the year to the selected date</a:t>
            </a:r>
            <a:r>
              <a:rPr lang="en-US" sz="2800" dirty="0">
                <a:solidFill>
                  <a:srgbClr val="161616"/>
                </a:solidFill>
                <a:latin typeface="+mj-lt"/>
                <a:ea typeface="Autograph"/>
                <a:cs typeface="Autograph"/>
                <a:sym typeface="Autograph"/>
              </a:rPr>
              <a:t>.</a:t>
            </a:r>
          </a:p>
          <a:p>
            <a:pPr>
              <a:spcBef>
                <a:spcPct val="0"/>
              </a:spcBef>
            </a:pPr>
            <a:endParaRPr lang="en-US" sz="2800" b="0" i="0" dirty="0">
              <a:solidFill>
                <a:srgbClr val="161616"/>
              </a:solidFill>
              <a:effectLst/>
              <a:latin typeface="+mj-lt"/>
            </a:endParaRPr>
          </a:p>
          <a:p>
            <a:pPr>
              <a:spcBef>
                <a:spcPct val="0"/>
              </a:spcBef>
            </a:pPr>
            <a:endParaRPr lang="en-US" sz="2800" b="1" dirty="0">
              <a:solidFill>
                <a:srgbClr val="000000"/>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TOTAL QTD : </a:t>
            </a:r>
            <a:r>
              <a:rPr lang="en-US" sz="2800" dirty="0">
                <a:solidFill>
                  <a:srgbClr val="000000"/>
                </a:solidFill>
                <a:latin typeface="+mj-lt"/>
                <a:ea typeface="Autograph"/>
                <a:cs typeface="Autograph"/>
                <a:sym typeface="Autograph"/>
              </a:rPr>
              <a:t>Calculates the total from the start of the quarter to the selected date</a:t>
            </a:r>
            <a:r>
              <a:rPr lang="en-US" sz="2800" dirty="0">
                <a:solidFill>
                  <a:srgbClr val="161616"/>
                </a:solidFill>
                <a:latin typeface="+mj-lt"/>
                <a:ea typeface="Autograph"/>
                <a:cs typeface="Autograph"/>
                <a:sym typeface="Autograph"/>
              </a:rPr>
              <a:t>.</a:t>
            </a: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161616"/>
                </a:solidFill>
                <a:latin typeface="+mj-lt"/>
                <a:ea typeface="Autograph"/>
                <a:cs typeface="Autograph"/>
                <a:sym typeface="Autograph"/>
              </a:rPr>
              <a:t>TOTAL MTD : </a:t>
            </a:r>
            <a:r>
              <a:rPr lang="en-US" sz="2800" dirty="0">
                <a:solidFill>
                  <a:srgbClr val="161616"/>
                </a:solidFill>
                <a:latin typeface="+mj-lt"/>
                <a:ea typeface="Autograph"/>
                <a:cs typeface="Autograph"/>
                <a:sym typeface="Autograph"/>
              </a:rPr>
              <a:t>Calculates the total from the start of the month to the selected date.</a:t>
            </a:r>
            <a:endParaRPr lang="en-US" sz="2800" b="1" dirty="0">
              <a:solidFill>
                <a:srgbClr val="161616"/>
              </a:solidFill>
              <a:latin typeface="+mj-lt"/>
              <a:ea typeface="Autograph"/>
              <a:cs typeface="Autograph"/>
              <a:sym typeface="Autograph"/>
            </a:endParaRPr>
          </a:p>
          <a:p>
            <a:pPr>
              <a:spcBef>
                <a:spcPct val="0"/>
              </a:spcBef>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D0CF7ADC-3DB7-7AC8-7F72-0E13D58E35D4}"/>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E7AD518C-6E7E-F481-10D4-A14181367FD6}"/>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3235B5F4-8BCB-0C6D-C07D-28071155351E}"/>
              </a:ext>
            </a:extLst>
          </p:cNvPr>
          <p:cNvPicPr>
            <a:picLocks noChangeAspect="1"/>
          </p:cNvPicPr>
          <p:nvPr/>
        </p:nvPicPr>
        <p:blipFill>
          <a:blip r:embed="rId5"/>
          <a:stretch>
            <a:fillRect/>
          </a:stretch>
        </p:blipFill>
        <p:spPr>
          <a:xfrm>
            <a:off x="2585884" y="7277100"/>
            <a:ext cx="6553200" cy="677837"/>
          </a:xfrm>
          <a:prstGeom prst="rect">
            <a:avLst/>
          </a:prstGeom>
        </p:spPr>
      </p:pic>
      <p:pic>
        <p:nvPicPr>
          <p:cNvPr id="14" name="Picture 13">
            <a:extLst>
              <a:ext uri="{FF2B5EF4-FFF2-40B4-BE49-F238E27FC236}">
                <a16:creationId xmlns:a16="http://schemas.microsoft.com/office/drawing/2014/main" id="{5462FAAF-6A7E-33AA-5507-07A85B962EA1}"/>
              </a:ext>
            </a:extLst>
          </p:cNvPr>
          <p:cNvPicPr>
            <a:picLocks noChangeAspect="1"/>
          </p:cNvPicPr>
          <p:nvPr/>
        </p:nvPicPr>
        <p:blipFill>
          <a:blip r:embed="rId6"/>
          <a:stretch>
            <a:fillRect/>
          </a:stretch>
        </p:blipFill>
        <p:spPr>
          <a:xfrm>
            <a:off x="2590800" y="5033865"/>
            <a:ext cx="4244708" cy="677837"/>
          </a:xfrm>
          <a:prstGeom prst="rect">
            <a:avLst/>
          </a:prstGeom>
        </p:spPr>
      </p:pic>
      <p:pic>
        <p:nvPicPr>
          <p:cNvPr id="16" name="Picture 15">
            <a:extLst>
              <a:ext uri="{FF2B5EF4-FFF2-40B4-BE49-F238E27FC236}">
                <a16:creationId xmlns:a16="http://schemas.microsoft.com/office/drawing/2014/main" id="{F287F5F6-DF8B-6CB6-7D12-108B2F8A1A56}"/>
              </a:ext>
            </a:extLst>
          </p:cNvPr>
          <p:cNvPicPr>
            <a:picLocks noChangeAspect="1"/>
          </p:cNvPicPr>
          <p:nvPr/>
        </p:nvPicPr>
        <p:blipFill>
          <a:blip r:embed="rId7"/>
          <a:stretch>
            <a:fillRect/>
          </a:stretch>
        </p:blipFill>
        <p:spPr>
          <a:xfrm>
            <a:off x="2590800" y="2848699"/>
            <a:ext cx="4244708" cy="677837"/>
          </a:xfrm>
          <a:prstGeom prst="rect">
            <a:avLst/>
          </a:prstGeom>
        </p:spPr>
      </p:pic>
      <p:pic>
        <p:nvPicPr>
          <p:cNvPr id="17" name="Picture 16">
            <a:extLst>
              <a:ext uri="{FF2B5EF4-FFF2-40B4-BE49-F238E27FC236}">
                <a16:creationId xmlns:a16="http://schemas.microsoft.com/office/drawing/2014/main" id="{D02E86B1-598D-A74E-6F4E-1412D96C3798}"/>
              </a:ext>
            </a:extLst>
          </p:cNvPr>
          <p:cNvPicPr>
            <a:picLocks noChangeAspect="1"/>
          </p:cNvPicPr>
          <p:nvPr/>
        </p:nvPicPr>
        <p:blipFill>
          <a:blip r:embed="rId8"/>
          <a:stretch>
            <a:fillRect/>
          </a:stretch>
        </p:blipFill>
        <p:spPr>
          <a:xfrm>
            <a:off x="12684911" y="4350094"/>
            <a:ext cx="5074219" cy="5303669"/>
          </a:xfrm>
          <a:prstGeom prst="rect">
            <a:avLst/>
          </a:prstGeom>
        </p:spPr>
      </p:pic>
    </p:spTree>
    <p:extLst>
      <p:ext uri="{BB962C8B-B14F-4D97-AF65-F5344CB8AC3E}">
        <p14:creationId xmlns:p14="http://schemas.microsoft.com/office/powerpoint/2010/main" val="198222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22B8-4DCD-A3DB-C9AE-38ADA86E69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4786DC2-C7D5-7A1E-BBD8-F0EF707C708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8" name="Freeform 8">
            <a:extLst>
              <a:ext uri="{FF2B5EF4-FFF2-40B4-BE49-F238E27FC236}">
                <a16:creationId xmlns:a16="http://schemas.microsoft.com/office/drawing/2014/main" id="{D6A65943-C310-BEBA-B998-170BDF47AE37}"/>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6C1D3A0F-431F-287A-E596-F56F7D2A263D}"/>
              </a:ext>
            </a:extLst>
          </p:cNvPr>
          <p:cNvSpPr txBox="1"/>
          <p:nvPr/>
        </p:nvSpPr>
        <p:spPr>
          <a:xfrm>
            <a:off x="1997193" y="453809"/>
            <a:ext cx="12557007" cy="10061729"/>
          </a:xfrm>
          <a:prstGeom prst="rect">
            <a:avLst/>
          </a:prstGeom>
          <a:noFill/>
        </p:spPr>
        <p:txBody>
          <a:bodyPr wrap="square">
            <a:spAutoFit/>
          </a:bodyPr>
          <a:lstStyle/>
          <a:p>
            <a:pPr lvl="0" algn="ctr">
              <a:lnSpc>
                <a:spcPts val="6694"/>
              </a:lnSpc>
              <a:spcBef>
                <a:spcPct val="0"/>
              </a:spcBef>
            </a:pPr>
            <a:endParaRPr lang="en-US" sz="3200" b="1" dirty="0">
              <a:solidFill>
                <a:srgbClr val="000000"/>
              </a:solidFill>
              <a:latin typeface="+mj-lt"/>
              <a:ea typeface="Autograph"/>
              <a:cs typeface="Autograph"/>
              <a:sym typeface="Autograph"/>
            </a:endParaRPr>
          </a:p>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PREVIOUS YEAR : </a:t>
            </a:r>
            <a:r>
              <a:rPr lang="en-US" sz="2800" dirty="0">
                <a:solidFill>
                  <a:srgbClr val="000000"/>
                </a:solidFill>
                <a:latin typeface="+mj-lt"/>
                <a:ea typeface="Autograph"/>
                <a:cs typeface="Autograph"/>
                <a:sym typeface="Autograph"/>
              </a:rPr>
              <a:t>Returns the same period from the last year.</a:t>
            </a:r>
            <a:endParaRPr lang="en-US" sz="2800" dirty="0">
              <a:solidFill>
                <a:srgbClr val="161616"/>
              </a:solidFill>
              <a:latin typeface="+mj-lt"/>
              <a:ea typeface="Autograph"/>
              <a:cs typeface="Autograph"/>
              <a:sym typeface="Autograph"/>
            </a:endParaRPr>
          </a:p>
          <a:p>
            <a:pPr>
              <a:spcBef>
                <a:spcPct val="0"/>
              </a:spcBef>
            </a:pPr>
            <a:endParaRPr lang="en-US" sz="2800" b="0" i="0" dirty="0">
              <a:solidFill>
                <a:srgbClr val="161616"/>
              </a:solidFill>
              <a:effectLst/>
              <a:latin typeface="+mj-lt"/>
            </a:endParaRPr>
          </a:p>
          <a:p>
            <a:pPr>
              <a:spcBef>
                <a:spcPct val="0"/>
              </a:spcBef>
            </a:pPr>
            <a:endParaRPr lang="en-US" sz="2800" b="1" dirty="0">
              <a:solidFill>
                <a:srgbClr val="000000"/>
              </a:solidFill>
              <a:latin typeface="+mj-lt"/>
              <a:ea typeface="Autograph"/>
              <a:cs typeface="Autograph"/>
              <a:sym typeface="Autograph"/>
            </a:endParaRPr>
          </a:p>
          <a:p>
            <a:pPr>
              <a:spcBef>
                <a:spcPct val="0"/>
              </a:spcBef>
            </a:pPr>
            <a:endParaRPr lang="en-US" sz="28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PREVIOUS QUARTER : </a:t>
            </a:r>
            <a:r>
              <a:rPr lang="en-US" sz="2800" dirty="0">
                <a:solidFill>
                  <a:srgbClr val="000000"/>
                </a:solidFill>
                <a:latin typeface="+mj-lt"/>
                <a:ea typeface="Autograph"/>
                <a:cs typeface="Autograph"/>
                <a:sym typeface="Autograph"/>
              </a:rPr>
              <a:t>Returns the same period from the last quarter.</a:t>
            </a: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161616"/>
                </a:solidFill>
                <a:latin typeface="+mj-lt"/>
                <a:ea typeface="Autograph"/>
                <a:cs typeface="Autograph"/>
                <a:sym typeface="Autograph"/>
              </a:rPr>
              <a:t>PREVIOUS MONTH : </a:t>
            </a:r>
            <a:r>
              <a:rPr lang="en-US" sz="2800" dirty="0">
                <a:solidFill>
                  <a:srgbClr val="000000"/>
                </a:solidFill>
                <a:latin typeface="+mj-lt"/>
                <a:ea typeface="Autograph"/>
                <a:cs typeface="Autograph"/>
                <a:sym typeface="Autograph"/>
              </a:rPr>
              <a:t>Returns the same period from the last month.</a:t>
            </a:r>
          </a:p>
          <a:p>
            <a:pPr marL="457200" indent="-457200">
              <a:spcBef>
                <a:spcPct val="0"/>
              </a:spcBef>
              <a:buFont typeface="Wingdings" panose="05000000000000000000" pitchFamily="2" charset="2"/>
              <a:buChar char="Ø"/>
            </a:pPr>
            <a:endParaRPr lang="en-US" sz="2800"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dirty="0">
              <a:solidFill>
                <a:srgbClr val="000000"/>
              </a:solidFill>
              <a:latin typeface="+mj-lt"/>
              <a:ea typeface="Autograph"/>
              <a:cs typeface="Autograph"/>
              <a:sym typeface="Autograph"/>
            </a:endParaRPr>
          </a:p>
          <a:p>
            <a:pPr>
              <a:spcBef>
                <a:spcPct val="0"/>
              </a:spcBef>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161616"/>
                </a:solidFill>
                <a:latin typeface="+mj-lt"/>
                <a:ea typeface="Autograph"/>
                <a:cs typeface="Autograph"/>
                <a:sym typeface="Autograph"/>
              </a:rPr>
              <a:t>PREVIOUS DAY : </a:t>
            </a:r>
            <a:r>
              <a:rPr lang="en-US" sz="2800" dirty="0">
                <a:solidFill>
                  <a:srgbClr val="000000"/>
                </a:solidFill>
                <a:latin typeface="+mj-lt"/>
                <a:ea typeface="Autograph"/>
                <a:cs typeface="Autograph"/>
                <a:sym typeface="Autograph"/>
              </a:rPr>
              <a:t>Returns the same period from the last day.</a:t>
            </a:r>
            <a:endParaRPr lang="en-US" sz="2800" b="1" dirty="0">
              <a:solidFill>
                <a:srgbClr val="161616"/>
              </a:solidFill>
              <a:latin typeface="+mj-lt"/>
              <a:ea typeface="Autograph"/>
              <a:cs typeface="Autograph"/>
              <a:sym typeface="Autograph"/>
            </a:endParaRPr>
          </a:p>
          <a:p>
            <a:pPr>
              <a:spcBef>
                <a:spcPct val="0"/>
              </a:spcBef>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BC55717F-F845-AB8D-1B47-D6BE1A1255FA}"/>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F59C0EB0-2372-B851-5BB4-332515B3D012}"/>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8BE6BF7-A7D0-CFE5-157D-57342DC7498D}"/>
              </a:ext>
            </a:extLst>
          </p:cNvPr>
          <p:cNvPicPr>
            <a:picLocks noChangeAspect="1"/>
          </p:cNvPicPr>
          <p:nvPr/>
        </p:nvPicPr>
        <p:blipFill>
          <a:blip r:embed="rId5"/>
          <a:stretch>
            <a:fillRect/>
          </a:stretch>
        </p:blipFill>
        <p:spPr>
          <a:xfrm>
            <a:off x="2696004" y="2500157"/>
            <a:ext cx="5090601" cy="685800"/>
          </a:xfrm>
          <a:prstGeom prst="rect">
            <a:avLst/>
          </a:prstGeom>
        </p:spPr>
      </p:pic>
      <p:pic>
        <p:nvPicPr>
          <p:cNvPr id="9" name="Picture 8">
            <a:extLst>
              <a:ext uri="{FF2B5EF4-FFF2-40B4-BE49-F238E27FC236}">
                <a16:creationId xmlns:a16="http://schemas.microsoft.com/office/drawing/2014/main" id="{8FF5071C-153D-32BE-79F9-61FE44716887}"/>
              </a:ext>
            </a:extLst>
          </p:cNvPr>
          <p:cNvPicPr>
            <a:picLocks noChangeAspect="1"/>
          </p:cNvPicPr>
          <p:nvPr/>
        </p:nvPicPr>
        <p:blipFill>
          <a:blip r:embed="rId6"/>
          <a:stretch>
            <a:fillRect/>
          </a:stretch>
        </p:blipFill>
        <p:spPr>
          <a:xfrm>
            <a:off x="2696004" y="4472414"/>
            <a:ext cx="5243014" cy="609406"/>
          </a:xfrm>
          <a:prstGeom prst="rect">
            <a:avLst/>
          </a:prstGeom>
        </p:spPr>
      </p:pic>
      <p:pic>
        <p:nvPicPr>
          <p:cNvPr id="13" name="Picture 12">
            <a:extLst>
              <a:ext uri="{FF2B5EF4-FFF2-40B4-BE49-F238E27FC236}">
                <a16:creationId xmlns:a16="http://schemas.microsoft.com/office/drawing/2014/main" id="{DE5B3DDA-6C9D-8C26-8515-E4A9547C1C7D}"/>
              </a:ext>
            </a:extLst>
          </p:cNvPr>
          <p:cNvPicPr>
            <a:picLocks noChangeAspect="1"/>
          </p:cNvPicPr>
          <p:nvPr/>
        </p:nvPicPr>
        <p:blipFill>
          <a:blip r:embed="rId7"/>
          <a:stretch>
            <a:fillRect/>
          </a:stretch>
        </p:blipFill>
        <p:spPr>
          <a:xfrm>
            <a:off x="2696004" y="6495273"/>
            <a:ext cx="5075360" cy="609406"/>
          </a:xfrm>
          <a:prstGeom prst="rect">
            <a:avLst/>
          </a:prstGeom>
        </p:spPr>
      </p:pic>
      <p:pic>
        <p:nvPicPr>
          <p:cNvPr id="18" name="Picture 17">
            <a:extLst>
              <a:ext uri="{FF2B5EF4-FFF2-40B4-BE49-F238E27FC236}">
                <a16:creationId xmlns:a16="http://schemas.microsoft.com/office/drawing/2014/main" id="{929BE2F5-0D5E-1B38-8096-D45B5196855D}"/>
              </a:ext>
            </a:extLst>
          </p:cNvPr>
          <p:cNvPicPr>
            <a:picLocks noChangeAspect="1"/>
          </p:cNvPicPr>
          <p:nvPr/>
        </p:nvPicPr>
        <p:blipFill>
          <a:blip r:embed="rId8"/>
          <a:stretch>
            <a:fillRect/>
          </a:stretch>
        </p:blipFill>
        <p:spPr>
          <a:xfrm>
            <a:off x="2696004" y="8648700"/>
            <a:ext cx="4968671" cy="609405"/>
          </a:xfrm>
          <a:prstGeom prst="rect">
            <a:avLst/>
          </a:prstGeom>
        </p:spPr>
      </p:pic>
    </p:spTree>
    <p:extLst>
      <p:ext uri="{BB962C8B-B14F-4D97-AF65-F5344CB8AC3E}">
        <p14:creationId xmlns:p14="http://schemas.microsoft.com/office/powerpoint/2010/main" val="1097116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1BCC0-25A6-8488-C853-241F9D0081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8DD53E-1664-6BFC-66A1-842CBF477C1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8" name="Freeform 8">
            <a:extLst>
              <a:ext uri="{FF2B5EF4-FFF2-40B4-BE49-F238E27FC236}">
                <a16:creationId xmlns:a16="http://schemas.microsoft.com/office/drawing/2014/main" id="{0506149D-7C91-A618-CE49-CEF8D7C23E50}"/>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657E350E-B2CD-F3CA-C817-DDE10B03A942}"/>
              </a:ext>
            </a:extLst>
          </p:cNvPr>
          <p:cNvSpPr txBox="1"/>
          <p:nvPr/>
        </p:nvSpPr>
        <p:spPr>
          <a:xfrm>
            <a:off x="2029148" y="1620459"/>
            <a:ext cx="14052755" cy="6186309"/>
          </a:xfrm>
          <a:prstGeom prst="rect">
            <a:avLst/>
          </a:prstGeom>
          <a:noFill/>
        </p:spPr>
        <p:txBody>
          <a:bodyPr wrap="square">
            <a:spAutoFit/>
          </a:bodyPr>
          <a:lstStyle/>
          <a:p>
            <a:pPr lvl="0" algn="ctr">
              <a:spcBef>
                <a:spcPct val="0"/>
              </a:spcBef>
            </a:pPr>
            <a:endParaRPr lang="en-US" sz="3200" b="1" dirty="0">
              <a:solidFill>
                <a:srgbClr val="000000"/>
              </a:solidFill>
              <a:latin typeface="+mj-lt"/>
              <a:ea typeface="Autograph"/>
              <a:cs typeface="Autograph"/>
              <a:sym typeface="Autograph"/>
            </a:endParaRPr>
          </a:p>
          <a:p>
            <a:pPr marL="457200" indent="-457200" algn="just">
              <a:spcBef>
                <a:spcPct val="0"/>
              </a:spcBef>
              <a:buFont typeface="Wingdings" panose="05000000000000000000" pitchFamily="2" charset="2"/>
              <a:buChar char="Ø"/>
            </a:pPr>
            <a:r>
              <a:rPr lang="en-US" sz="2800" b="1" dirty="0">
                <a:solidFill>
                  <a:srgbClr val="000000"/>
                </a:solidFill>
                <a:latin typeface="+mj-lt"/>
                <a:ea typeface="Autograph"/>
                <a:cs typeface="Autograph"/>
                <a:sym typeface="Autograph"/>
              </a:rPr>
              <a:t>NEXT DAY , NEXT MONTH : </a:t>
            </a:r>
            <a:r>
              <a:rPr lang="en-US" sz="2800" dirty="0">
                <a:solidFill>
                  <a:srgbClr val="000000"/>
                </a:solidFill>
                <a:latin typeface="+mj-lt"/>
                <a:ea typeface="Autograph"/>
                <a:cs typeface="Autograph"/>
                <a:sym typeface="Autograph"/>
              </a:rPr>
              <a:t>Returns the next day or period after the current one in your date table. You use them inside CALCULATE to find future values like sales of the next day , sales of the next month.</a:t>
            </a:r>
            <a:endParaRPr lang="en-US" sz="2800" dirty="0">
              <a:solidFill>
                <a:srgbClr val="161616"/>
              </a:solidFill>
              <a:latin typeface="+mj-lt"/>
              <a:ea typeface="Autograph"/>
              <a:cs typeface="Autograph"/>
              <a:sym typeface="Autograph"/>
            </a:endParaRPr>
          </a:p>
          <a:p>
            <a:pPr>
              <a:spcBef>
                <a:spcPct val="0"/>
              </a:spcBef>
            </a:pPr>
            <a:endParaRPr lang="en-US" sz="2800" b="0" i="0" dirty="0">
              <a:solidFill>
                <a:srgbClr val="161616"/>
              </a:solidFill>
              <a:effectLst/>
              <a:latin typeface="+mj-lt"/>
            </a:endParaRPr>
          </a:p>
          <a:p>
            <a:pPr>
              <a:spcBef>
                <a:spcPct val="0"/>
              </a:spcBef>
            </a:pPr>
            <a:endParaRPr lang="en-US" sz="2800" b="1" dirty="0">
              <a:solidFill>
                <a:srgbClr val="000000"/>
              </a:solidFill>
              <a:latin typeface="+mj-lt"/>
              <a:ea typeface="Autograph"/>
              <a:cs typeface="Autograph"/>
              <a:sym typeface="Autograph"/>
            </a:endParaRPr>
          </a:p>
          <a:p>
            <a:pPr>
              <a:spcBef>
                <a:spcPct val="0"/>
              </a:spcBef>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a:spcBef>
                <a:spcPct val="0"/>
              </a:spcBef>
            </a:pPr>
            <a:endParaRPr lang="en-US" sz="2800" dirty="0">
              <a:solidFill>
                <a:srgbClr val="161616"/>
              </a:solidFill>
              <a:latin typeface="+mj-lt"/>
              <a:ea typeface="Autograph"/>
              <a:cs typeface="Autograph"/>
              <a:sym typeface="Autograph"/>
            </a:endParaRPr>
          </a:p>
          <a:p>
            <a:pPr>
              <a:spcBef>
                <a:spcPct val="0"/>
              </a:spcBef>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5D0DD70C-E830-3980-FE6C-EE892BC96143}"/>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98FABB66-7EE6-521D-AC32-AE14671CAA8F}"/>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A302AAD-A1BB-0657-A855-DD3363B8CE52}"/>
              </a:ext>
            </a:extLst>
          </p:cNvPr>
          <p:cNvPicPr>
            <a:picLocks noChangeAspect="1"/>
          </p:cNvPicPr>
          <p:nvPr/>
        </p:nvPicPr>
        <p:blipFill>
          <a:blip r:embed="rId5"/>
          <a:stretch>
            <a:fillRect/>
          </a:stretch>
        </p:blipFill>
        <p:spPr>
          <a:xfrm>
            <a:off x="13258800" y="5600700"/>
            <a:ext cx="3810000" cy="3276600"/>
          </a:xfrm>
          <a:prstGeom prst="rect">
            <a:avLst/>
          </a:prstGeom>
        </p:spPr>
      </p:pic>
      <p:pic>
        <p:nvPicPr>
          <p:cNvPr id="12" name="Picture 11">
            <a:extLst>
              <a:ext uri="{FF2B5EF4-FFF2-40B4-BE49-F238E27FC236}">
                <a16:creationId xmlns:a16="http://schemas.microsoft.com/office/drawing/2014/main" id="{8C011031-B16F-3E32-9E89-15DEAC6B417B}"/>
              </a:ext>
            </a:extLst>
          </p:cNvPr>
          <p:cNvPicPr>
            <a:picLocks noChangeAspect="1"/>
          </p:cNvPicPr>
          <p:nvPr/>
        </p:nvPicPr>
        <p:blipFill>
          <a:blip r:embed="rId6"/>
          <a:stretch>
            <a:fillRect/>
          </a:stretch>
        </p:blipFill>
        <p:spPr>
          <a:xfrm>
            <a:off x="2743200" y="4229100"/>
            <a:ext cx="6400800" cy="727720"/>
          </a:xfrm>
          <a:prstGeom prst="rect">
            <a:avLst/>
          </a:prstGeom>
        </p:spPr>
      </p:pic>
      <p:pic>
        <p:nvPicPr>
          <p:cNvPr id="15" name="Picture 14">
            <a:extLst>
              <a:ext uri="{FF2B5EF4-FFF2-40B4-BE49-F238E27FC236}">
                <a16:creationId xmlns:a16="http://schemas.microsoft.com/office/drawing/2014/main" id="{2D2EF918-6301-979B-1DF1-280C8618DBF2}"/>
              </a:ext>
            </a:extLst>
          </p:cNvPr>
          <p:cNvPicPr>
            <a:picLocks noChangeAspect="1"/>
          </p:cNvPicPr>
          <p:nvPr/>
        </p:nvPicPr>
        <p:blipFill>
          <a:blip r:embed="rId7"/>
          <a:stretch>
            <a:fillRect/>
          </a:stretch>
        </p:blipFill>
        <p:spPr>
          <a:xfrm>
            <a:off x="4808267" y="6137219"/>
            <a:ext cx="7078933" cy="727720"/>
          </a:xfrm>
          <a:prstGeom prst="rect">
            <a:avLst/>
          </a:prstGeom>
        </p:spPr>
      </p:pic>
    </p:spTree>
    <p:extLst>
      <p:ext uri="{BB962C8B-B14F-4D97-AF65-F5344CB8AC3E}">
        <p14:creationId xmlns:p14="http://schemas.microsoft.com/office/powerpoint/2010/main" val="2967458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9AF4A-7F65-7EAB-BD23-884608A102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BC96EE-1C2C-4CE8-478B-CC98E8C9B4B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8" name="Freeform 8">
            <a:extLst>
              <a:ext uri="{FF2B5EF4-FFF2-40B4-BE49-F238E27FC236}">
                <a16:creationId xmlns:a16="http://schemas.microsoft.com/office/drawing/2014/main" id="{40AFC1EB-271F-2E0F-A36B-718D5FA03E8C}"/>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1D11ED06-34C9-A183-BCCE-50CD1D8EC2AE}"/>
              </a:ext>
            </a:extLst>
          </p:cNvPr>
          <p:cNvSpPr txBox="1"/>
          <p:nvPr/>
        </p:nvSpPr>
        <p:spPr>
          <a:xfrm>
            <a:off x="2029148" y="1620459"/>
            <a:ext cx="14052755" cy="5324535"/>
          </a:xfrm>
          <a:prstGeom prst="rect">
            <a:avLst/>
          </a:prstGeom>
          <a:noFill/>
        </p:spPr>
        <p:txBody>
          <a:bodyPr wrap="square">
            <a:spAutoFit/>
          </a:bodyPr>
          <a:lstStyle/>
          <a:p>
            <a:pPr lvl="0" algn="ctr">
              <a:spcBef>
                <a:spcPct val="0"/>
              </a:spcBef>
            </a:pPr>
            <a:endParaRPr lang="en-US" sz="3200" b="1" dirty="0">
              <a:solidFill>
                <a:srgbClr val="000000"/>
              </a:solidFill>
              <a:latin typeface="+mj-lt"/>
              <a:ea typeface="Autograph"/>
              <a:cs typeface="Autograph"/>
              <a:sym typeface="Autograph"/>
            </a:endParaRPr>
          </a:p>
          <a:p>
            <a:pPr marL="457200" indent="-457200">
              <a:spcBef>
                <a:spcPct val="0"/>
              </a:spcBef>
              <a:buFont typeface="Wingdings" panose="05000000000000000000" pitchFamily="2" charset="2"/>
              <a:buChar char="Ø"/>
            </a:pPr>
            <a:r>
              <a:rPr lang="en-US" sz="2800" b="1" dirty="0">
                <a:solidFill>
                  <a:srgbClr val="161616"/>
                </a:solidFill>
                <a:latin typeface="+mj-lt"/>
              </a:rPr>
              <a:t>SELECTEDVALUE : </a:t>
            </a:r>
            <a:r>
              <a:rPr lang="en-US" sz="2800" dirty="0">
                <a:solidFill>
                  <a:srgbClr val="161616"/>
                </a:solidFill>
                <a:latin typeface="+mj-lt"/>
              </a:rPr>
              <a:t>SELECTEDVALUE gives you the value selected by the user. Usually from a slicer , filter, or visual.</a:t>
            </a:r>
            <a:endParaRPr lang="en-US" sz="2800" b="1" i="0" dirty="0">
              <a:solidFill>
                <a:srgbClr val="161616"/>
              </a:solidFill>
              <a:effectLst/>
              <a:latin typeface="+mj-lt"/>
            </a:endParaRPr>
          </a:p>
          <a:p>
            <a:pPr>
              <a:spcBef>
                <a:spcPct val="0"/>
              </a:spcBef>
            </a:pPr>
            <a:endParaRPr lang="en-US" sz="2800" b="1" dirty="0">
              <a:solidFill>
                <a:srgbClr val="000000"/>
              </a:solidFill>
              <a:latin typeface="+mj-lt"/>
              <a:ea typeface="Autograph"/>
              <a:cs typeface="Autograph"/>
              <a:sym typeface="Autograph"/>
            </a:endParaRPr>
          </a:p>
          <a:p>
            <a:pPr>
              <a:spcBef>
                <a:spcPct val="0"/>
              </a:spcBef>
            </a:pPr>
            <a:endParaRPr lang="en-US" sz="2800"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dirty="0">
              <a:solidFill>
                <a:srgbClr val="161616"/>
              </a:solidFill>
              <a:latin typeface="+mj-lt"/>
              <a:ea typeface="Autograph"/>
              <a:cs typeface="Autograph"/>
              <a:sym typeface="Autograph"/>
            </a:endParaRPr>
          </a:p>
          <a:p>
            <a:pPr>
              <a:spcBef>
                <a:spcPct val="0"/>
              </a:spcBef>
            </a:pPr>
            <a:endParaRPr lang="en-US" sz="2800" dirty="0">
              <a:solidFill>
                <a:srgbClr val="161616"/>
              </a:solidFill>
              <a:latin typeface="+mj-lt"/>
              <a:ea typeface="Autograph"/>
              <a:cs typeface="Autograph"/>
              <a:sym typeface="Autograph"/>
            </a:endParaRPr>
          </a:p>
          <a:p>
            <a:pPr>
              <a:spcBef>
                <a:spcPct val="0"/>
              </a:spcBef>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161616"/>
              </a:solidFill>
              <a:latin typeface="+mj-lt"/>
              <a:ea typeface="Autograph"/>
              <a:cs typeface="Autograph"/>
              <a:sym typeface="Autograph"/>
            </a:endParaRPr>
          </a:p>
          <a:p>
            <a:pPr marL="457200" indent="-457200">
              <a:spcBef>
                <a:spcPct val="0"/>
              </a:spcBef>
              <a:buFont typeface="Wingdings" panose="05000000000000000000" pitchFamily="2" charset="2"/>
              <a:buChar char="Ø"/>
            </a:pPr>
            <a:endParaRPr lang="en-US" sz="2800" b="1" dirty="0">
              <a:solidFill>
                <a:srgbClr val="000000"/>
              </a:solidFill>
              <a:latin typeface="+mj-lt"/>
              <a:ea typeface="Autograph"/>
              <a:cs typeface="Autograph"/>
              <a:sym typeface="Autograph"/>
            </a:endParaRPr>
          </a:p>
          <a:p>
            <a:pPr>
              <a:spcBef>
                <a:spcPct val="0"/>
              </a:spcBef>
            </a:pPr>
            <a:endParaRPr lang="en-US" sz="2800" dirty="0">
              <a:solidFill>
                <a:srgbClr val="000000"/>
              </a:solidFill>
              <a:latin typeface="+mj-lt"/>
              <a:ea typeface="Autograph"/>
              <a:cs typeface="Autograph"/>
              <a:sym typeface="Autograph"/>
            </a:endParaRPr>
          </a:p>
        </p:txBody>
      </p:sp>
      <p:sp>
        <p:nvSpPr>
          <p:cNvPr id="3" name="TextBox 2">
            <a:extLst>
              <a:ext uri="{FF2B5EF4-FFF2-40B4-BE49-F238E27FC236}">
                <a16:creationId xmlns:a16="http://schemas.microsoft.com/office/drawing/2014/main" id="{F838F7BB-CDA4-5AEA-6AF8-A227653B85F7}"/>
              </a:ext>
            </a:extLst>
          </p:cNvPr>
          <p:cNvSpPr txBox="1"/>
          <p:nvPr/>
        </p:nvSpPr>
        <p:spPr>
          <a:xfrm>
            <a:off x="14020800" y="342900"/>
            <a:ext cx="4419600" cy="1816395"/>
          </a:xfrm>
          <a:prstGeom prst="rect">
            <a:avLst/>
          </a:prstGeom>
          <a:noFill/>
        </p:spPr>
        <p:txBody>
          <a:bodyPr wrap="square">
            <a:spAutoFit/>
          </a:bodyPr>
          <a:lstStyle/>
          <a:p>
            <a:pPr lvl="0" algn="ctr">
              <a:spcBef>
                <a:spcPct val="0"/>
              </a:spcBef>
            </a:pPr>
            <a:r>
              <a:rPr lang="en-US" sz="3200" b="1" dirty="0">
                <a:solidFill>
                  <a:srgbClr val="000000"/>
                </a:solidFill>
                <a:latin typeface="+mj-lt"/>
                <a:ea typeface="Autograph"/>
                <a:cs typeface="Autograph"/>
                <a:sym typeface="Autograph"/>
              </a:rPr>
              <a:t>DAX </a:t>
            </a:r>
          </a:p>
          <a:p>
            <a:pPr lvl="0" algn="ctr">
              <a:spcBef>
                <a:spcPct val="0"/>
              </a:spcBef>
            </a:pPr>
            <a:r>
              <a:rPr lang="en-US" sz="3200" b="1" dirty="0">
                <a:solidFill>
                  <a:srgbClr val="000000"/>
                </a:solidFill>
                <a:latin typeface="+mj-lt"/>
                <a:ea typeface="Autograph"/>
                <a:cs typeface="Autograph"/>
                <a:sym typeface="Autograph"/>
              </a:rPr>
              <a:t>FUNCTIONS</a:t>
            </a:r>
            <a:endParaRPr lang="en-US" sz="2800" b="1" dirty="0">
              <a:solidFill>
                <a:srgbClr val="000000"/>
              </a:solidFill>
              <a:latin typeface="+mj-lt"/>
              <a:ea typeface="Autograph"/>
              <a:cs typeface="Autograph"/>
              <a:sym typeface="Autograph"/>
            </a:endParaRPr>
          </a:p>
          <a:p>
            <a:pPr marL="457200" lvl="0" indent="-457200">
              <a:lnSpc>
                <a:spcPts val="6694"/>
              </a:lnSpc>
              <a:spcBef>
                <a:spcPct val="0"/>
              </a:spcBef>
              <a:buFont typeface="Arial" panose="020B0604020202020204" pitchFamily="34" charset="0"/>
              <a:buChar char="•"/>
            </a:pPr>
            <a:endParaRPr lang="en-US" sz="2800" dirty="0">
              <a:solidFill>
                <a:srgbClr val="000000"/>
              </a:solidFill>
              <a:latin typeface="+mj-lt"/>
              <a:ea typeface="Autograph"/>
              <a:cs typeface="Autograph"/>
              <a:sym typeface="Autograph"/>
            </a:endParaRPr>
          </a:p>
        </p:txBody>
      </p:sp>
      <p:sp>
        <p:nvSpPr>
          <p:cNvPr id="10" name="Rectangle 3">
            <a:extLst>
              <a:ext uri="{FF2B5EF4-FFF2-40B4-BE49-F238E27FC236}">
                <a16:creationId xmlns:a16="http://schemas.microsoft.com/office/drawing/2014/main" id="{FE5298C6-332E-EB98-FB06-9D3D4E30B35A}"/>
              </a:ext>
            </a:extLst>
          </p:cNvPr>
          <p:cNvSpPr>
            <a:spLocks noChangeArrowheads="1"/>
          </p:cNvSpPr>
          <p:nvPr/>
        </p:nvSpPr>
        <p:spPr bwMode="auto">
          <a:xfrm>
            <a:off x="0" y="-184666"/>
            <a:ext cx="184731" cy="369332"/>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4857449D-DA89-E7B5-C2BB-E286CE46F602}"/>
              </a:ext>
            </a:extLst>
          </p:cNvPr>
          <p:cNvPicPr>
            <a:picLocks noChangeAspect="1"/>
          </p:cNvPicPr>
          <p:nvPr/>
        </p:nvPicPr>
        <p:blipFill>
          <a:blip r:embed="rId5"/>
          <a:stretch>
            <a:fillRect/>
          </a:stretch>
        </p:blipFill>
        <p:spPr>
          <a:xfrm>
            <a:off x="2206097" y="4808497"/>
            <a:ext cx="7788315" cy="3414056"/>
          </a:xfrm>
          <a:prstGeom prst="rect">
            <a:avLst/>
          </a:prstGeom>
        </p:spPr>
      </p:pic>
      <p:pic>
        <p:nvPicPr>
          <p:cNvPr id="11" name="Picture 10">
            <a:extLst>
              <a:ext uri="{FF2B5EF4-FFF2-40B4-BE49-F238E27FC236}">
                <a16:creationId xmlns:a16="http://schemas.microsoft.com/office/drawing/2014/main" id="{FFBFAFE0-605E-6099-03E0-34B9975FC800}"/>
              </a:ext>
            </a:extLst>
          </p:cNvPr>
          <p:cNvPicPr>
            <a:picLocks noChangeAspect="1"/>
          </p:cNvPicPr>
          <p:nvPr/>
        </p:nvPicPr>
        <p:blipFill>
          <a:blip r:embed="rId6"/>
          <a:stretch>
            <a:fillRect/>
          </a:stretch>
        </p:blipFill>
        <p:spPr>
          <a:xfrm>
            <a:off x="11075415" y="7277100"/>
            <a:ext cx="5890770" cy="2270957"/>
          </a:xfrm>
          <a:prstGeom prst="rect">
            <a:avLst/>
          </a:prstGeom>
        </p:spPr>
      </p:pic>
      <p:pic>
        <p:nvPicPr>
          <p:cNvPr id="14" name="Picture 13">
            <a:extLst>
              <a:ext uri="{FF2B5EF4-FFF2-40B4-BE49-F238E27FC236}">
                <a16:creationId xmlns:a16="http://schemas.microsoft.com/office/drawing/2014/main" id="{0C03742A-CCDC-A584-D694-424BCC2E8824}"/>
              </a:ext>
            </a:extLst>
          </p:cNvPr>
          <p:cNvPicPr>
            <a:picLocks noChangeAspect="1"/>
          </p:cNvPicPr>
          <p:nvPr/>
        </p:nvPicPr>
        <p:blipFill>
          <a:blip r:embed="rId7"/>
          <a:stretch>
            <a:fillRect/>
          </a:stretch>
        </p:blipFill>
        <p:spPr>
          <a:xfrm>
            <a:off x="4724400" y="3413347"/>
            <a:ext cx="8237511" cy="731531"/>
          </a:xfrm>
          <a:prstGeom prst="rect">
            <a:avLst/>
          </a:prstGeom>
        </p:spPr>
      </p:pic>
    </p:spTree>
    <p:extLst>
      <p:ext uri="{BB962C8B-B14F-4D97-AF65-F5344CB8AC3E}">
        <p14:creationId xmlns:p14="http://schemas.microsoft.com/office/powerpoint/2010/main" val="95673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63408-3916-B322-6F6D-9A5E0A9D2C3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FB3826-C484-1A01-0538-E5B47FDAA3D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5A6D03AD-CEA8-ECAD-5A15-F82031F5263B}"/>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Visualization</a:t>
            </a:r>
          </a:p>
        </p:txBody>
      </p:sp>
      <p:sp>
        <p:nvSpPr>
          <p:cNvPr id="8" name="Freeform 8">
            <a:extLst>
              <a:ext uri="{FF2B5EF4-FFF2-40B4-BE49-F238E27FC236}">
                <a16:creationId xmlns:a16="http://schemas.microsoft.com/office/drawing/2014/main" id="{C36D7808-2A94-BF46-84B9-89D00D26314C}"/>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EA018D6C-3052-39EC-84B2-F968FA90DF55}"/>
              </a:ext>
            </a:extLst>
          </p:cNvPr>
          <p:cNvSpPr txBox="1"/>
          <p:nvPr/>
        </p:nvSpPr>
        <p:spPr>
          <a:xfrm>
            <a:off x="2743200" y="1790700"/>
            <a:ext cx="11734800" cy="6617196"/>
          </a:xfrm>
          <a:prstGeom prst="rect">
            <a:avLst/>
          </a:prstGeom>
          <a:noFill/>
        </p:spPr>
        <p:txBody>
          <a:bodyPr wrap="square">
            <a:spAutoFit/>
          </a:bodyPr>
          <a:lstStyle/>
          <a:p>
            <a:pPr algn="ctr"/>
            <a:r>
              <a:rPr lang="en-IN" sz="4800" b="1" dirty="0"/>
              <a:t>VISUALIZATION</a:t>
            </a:r>
            <a:endParaRPr lang="en-IN" sz="4800" b="1" dirty="0">
              <a:solidFill>
                <a:schemeClr val="tx1"/>
              </a:solidFill>
            </a:endParaRPr>
          </a:p>
          <a:p>
            <a:endParaRPr lang="en-IN" sz="4800" b="1" dirty="0"/>
          </a:p>
          <a:p>
            <a:pPr marL="457200" indent="-457200" algn="just">
              <a:buFont typeface="Wingdings" panose="05000000000000000000" pitchFamily="2" charset="2"/>
              <a:buChar char="Ø"/>
            </a:pPr>
            <a:r>
              <a:rPr lang="en-IN" sz="3200" dirty="0"/>
              <a:t>Virtualization in Power BI refers to how data is visually represented in reports without necessarily loading or duplicating all of it. It allows you to create visuals and interact with large datasets efficiently.</a:t>
            </a:r>
          </a:p>
          <a:p>
            <a:pPr marL="457200" indent="-457200" algn="just">
              <a:buFont typeface="Wingdings" panose="05000000000000000000" pitchFamily="2" charset="2"/>
              <a:buChar char="Ø"/>
            </a:pPr>
            <a:endParaRPr lang="en-IN" sz="3200" dirty="0">
              <a:solidFill>
                <a:schemeClr val="tx1"/>
              </a:solidFill>
            </a:endParaRPr>
          </a:p>
          <a:p>
            <a:pPr marL="457200" indent="-457200" algn="just">
              <a:buFont typeface="Wingdings" panose="05000000000000000000" pitchFamily="2" charset="2"/>
              <a:buChar char="Ø"/>
            </a:pPr>
            <a:r>
              <a:rPr lang="en-IN" sz="3200" dirty="0"/>
              <a:t>It means showing only the data you need in visuals (like graphs, charts), without loading the full dataset at once. This makes reports faster and more efficient.</a:t>
            </a:r>
            <a:endParaRPr lang="en-IN" sz="3200"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28914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00771-6D3E-AD0B-BEBD-A8270E99FD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7C072DA-2172-2C6C-9858-37C8C0BD603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05EBF501-E14C-946F-6146-763BAF51432C}"/>
              </a:ext>
            </a:extLst>
          </p:cNvPr>
          <p:cNvSpPr txBox="1"/>
          <p:nvPr/>
        </p:nvSpPr>
        <p:spPr>
          <a:xfrm>
            <a:off x="14706600" y="598632"/>
            <a:ext cx="3276600" cy="423193"/>
          </a:xfrm>
          <a:prstGeom prst="rect">
            <a:avLst/>
          </a:prstGeom>
        </p:spPr>
        <p:txBody>
          <a:bodyPr wrap="square" lIns="0" tIns="0" rIns="0" bIns="0" rtlCol="0" anchor="t">
            <a:spAutoFit/>
          </a:bodyPr>
          <a:lstStyle/>
          <a:p>
            <a:pPr lvl="0" algn="ctr">
              <a:lnSpc>
                <a:spcPct val="150000"/>
              </a:lnSpc>
              <a:spcBef>
                <a:spcPct val="0"/>
              </a:spcBef>
            </a:pPr>
            <a:r>
              <a:rPr lang="en-US" sz="2000" dirty="0">
                <a:solidFill>
                  <a:srgbClr val="000000"/>
                </a:solidFill>
                <a:latin typeface="Autograph"/>
                <a:ea typeface="Autograph"/>
                <a:cs typeface="Autograph"/>
                <a:sym typeface="Autograph"/>
              </a:rPr>
              <a:t>Visualization</a:t>
            </a:r>
          </a:p>
        </p:txBody>
      </p:sp>
      <p:sp>
        <p:nvSpPr>
          <p:cNvPr id="8" name="Freeform 8">
            <a:extLst>
              <a:ext uri="{FF2B5EF4-FFF2-40B4-BE49-F238E27FC236}">
                <a16:creationId xmlns:a16="http://schemas.microsoft.com/office/drawing/2014/main" id="{F1DC62ED-29CC-8430-27DC-A31BEA08F9F5}"/>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67FBEA86-B82B-161B-6D86-F2ABD060C7AB}"/>
              </a:ext>
            </a:extLst>
          </p:cNvPr>
          <p:cNvSpPr txBox="1"/>
          <p:nvPr/>
        </p:nvSpPr>
        <p:spPr>
          <a:xfrm>
            <a:off x="2743200" y="1257300"/>
            <a:ext cx="11734800" cy="3908762"/>
          </a:xfrm>
          <a:prstGeom prst="rect">
            <a:avLst/>
          </a:prstGeom>
          <a:noFill/>
        </p:spPr>
        <p:txBody>
          <a:bodyPr wrap="square">
            <a:spAutoFit/>
          </a:bodyPr>
          <a:lstStyle/>
          <a:p>
            <a:pPr algn="ctr"/>
            <a:r>
              <a:rPr lang="en-IN" sz="4800" b="1" dirty="0"/>
              <a:t>Donut Chart</a:t>
            </a:r>
          </a:p>
          <a:p>
            <a:pPr algn="ctr"/>
            <a:endParaRPr lang="en-IN" sz="4800" b="1" dirty="0">
              <a:solidFill>
                <a:schemeClr val="tx1"/>
              </a:solidFill>
            </a:endParaRPr>
          </a:p>
          <a:p>
            <a:pPr marL="457200" indent="-457200" algn="just">
              <a:buFont typeface="Wingdings" panose="05000000000000000000" pitchFamily="2" charset="2"/>
              <a:buChar char="Ø"/>
            </a:pPr>
            <a:r>
              <a:rPr lang="en-IN" sz="3200" dirty="0"/>
              <a:t>A donut chart displays data in a circular shape, where each slice shows a percentage or value of a category compared to the whole.</a:t>
            </a:r>
          </a:p>
          <a:p>
            <a:pPr algn="just"/>
            <a:endParaRPr lang="en-IN" sz="3200" b="1" dirty="0"/>
          </a:p>
          <a:p>
            <a:pPr marL="342900" indent="-342900" algn="just">
              <a:buFont typeface="Wingdings" panose="05000000000000000000" pitchFamily="2" charset="2"/>
              <a:buChar char="Ø"/>
            </a:pPr>
            <a:r>
              <a:rPr lang="en-IN" sz="3200" dirty="0"/>
              <a:t> Shows Sales by country in Donut Chart</a:t>
            </a:r>
            <a:endParaRPr lang="en-IN" sz="32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D313239-9316-2838-01D9-1980502D9743}"/>
              </a:ext>
            </a:extLst>
          </p:cNvPr>
          <p:cNvPicPr>
            <a:picLocks noChangeAspect="1"/>
          </p:cNvPicPr>
          <p:nvPr/>
        </p:nvPicPr>
        <p:blipFill>
          <a:blip r:embed="rId5"/>
          <a:stretch>
            <a:fillRect/>
          </a:stretch>
        </p:blipFill>
        <p:spPr>
          <a:xfrm>
            <a:off x="5562600" y="5419223"/>
            <a:ext cx="64770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429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B690E-89AD-2C22-31B7-5384E05AAD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3D3FC01-9B6D-E3F9-36A4-EC6D9B27ADF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2B1433E6-88D5-9A9D-3003-CA27565FB6CB}"/>
              </a:ext>
            </a:extLst>
          </p:cNvPr>
          <p:cNvSpPr txBox="1"/>
          <p:nvPr/>
        </p:nvSpPr>
        <p:spPr>
          <a:xfrm>
            <a:off x="14706600" y="598632"/>
            <a:ext cx="3276600" cy="423193"/>
          </a:xfrm>
          <a:prstGeom prst="rect">
            <a:avLst/>
          </a:prstGeom>
        </p:spPr>
        <p:txBody>
          <a:bodyPr wrap="square" lIns="0" tIns="0" rIns="0" bIns="0" rtlCol="0" anchor="t">
            <a:spAutoFit/>
          </a:bodyPr>
          <a:lstStyle/>
          <a:p>
            <a:pPr lvl="0" algn="ctr">
              <a:lnSpc>
                <a:spcPct val="150000"/>
              </a:lnSpc>
              <a:spcBef>
                <a:spcPct val="0"/>
              </a:spcBef>
            </a:pPr>
            <a:r>
              <a:rPr lang="en-US" sz="2000" dirty="0">
                <a:solidFill>
                  <a:srgbClr val="000000"/>
                </a:solidFill>
                <a:latin typeface="Autograph"/>
                <a:ea typeface="Autograph"/>
                <a:cs typeface="Autograph"/>
                <a:sym typeface="Autograph"/>
              </a:rPr>
              <a:t>Visualization</a:t>
            </a:r>
          </a:p>
        </p:txBody>
      </p:sp>
      <p:sp>
        <p:nvSpPr>
          <p:cNvPr id="8" name="Freeform 8">
            <a:extLst>
              <a:ext uri="{FF2B5EF4-FFF2-40B4-BE49-F238E27FC236}">
                <a16:creationId xmlns:a16="http://schemas.microsoft.com/office/drawing/2014/main" id="{2F0AE53D-5F52-CDB0-3D66-7B64BB29A87C}"/>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95DAA3D3-6693-EF1B-0C88-25054E609075}"/>
              </a:ext>
            </a:extLst>
          </p:cNvPr>
          <p:cNvSpPr txBox="1"/>
          <p:nvPr/>
        </p:nvSpPr>
        <p:spPr>
          <a:xfrm>
            <a:off x="2743200" y="1257300"/>
            <a:ext cx="11734800" cy="4278094"/>
          </a:xfrm>
          <a:prstGeom prst="rect">
            <a:avLst/>
          </a:prstGeom>
          <a:noFill/>
        </p:spPr>
        <p:txBody>
          <a:bodyPr wrap="square">
            <a:spAutoFit/>
          </a:bodyPr>
          <a:lstStyle/>
          <a:p>
            <a:pPr algn="ctr"/>
            <a:r>
              <a:rPr lang="en-IN" sz="4800" b="1" dirty="0">
                <a:solidFill>
                  <a:schemeClr val="tx1"/>
                </a:solidFill>
              </a:rPr>
              <a:t>Bookmark</a:t>
            </a:r>
          </a:p>
          <a:p>
            <a:pPr marL="457200" indent="-457200">
              <a:buFont typeface="Wingdings" panose="05000000000000000000" pitchFamily="2" charset="2"/>
              <a:buChar char="Ø"/>
            </a:pPr>
            <a:endParaRPr lang="en-IN" sz="3200" dirty="0"/>
          </a:p>
          <a:p>
            <a:endParaRPr lang="en-IN" sz="2400" b="1" dirty="0"/>
          </a:p>
          <a:p>
            <a:pPr marL="342900" indent="-342900" algn="just">
              <a:buFont typeface="Wingdings" panose="05000000000000000000" pitchFamily="2" charset="2"/>
              <a:buChar char="Ø"/>
            </a:pPr>
            <a:r>
              <a:rPr lang="en-IN" sz="2400" dirty="0">
                <a:solidFill>
                  <a:schemeClr val="tx1"/>
                </a:solidFill>
              </a:rPr>
              <a:t>Bookmark is a feature that lets you save the current view of your report page(including filters, slicers, visuals and visibility). You can go back to this saved view by clicking the bookmark.</a:t>
            </a:r>
          </a:p>
          <a:p>
            <a:pPr marL="342900" indent="-342900" algn="just">
              <a:buFont typeface="Wingdings" panose="05000000000000000000" pitchFamily="2" charset="2"/>
              <a:buChar char="Ø"/>
            </a:pPr>
            <a:endParaRPr lang="en-IN" sz="2400" dirty="0"/>
          </a:p>
          <a:p>
            <a:pPr marL="342900" indent="-342900" algn="just">
              <a:buFont typeface="Wingdings" panose="05000000000000000000" pitchFamily="2" charset="2"/>
              <a:buChar char="Ø"/>
            </a:pPr>
            <a:r>
              <a:rPr lang="en-IN" sz="2400" dirty="0">
                <a:solidFill>
                  <a:schemeClr val="tx1"/>
                </a:solidFill>
              </a:rPr>
              <a:t>A bookmark saves the look and state of your report(like a screenshot with functionality) so you can return to it anytime with a click.</a:t>
            </a: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336EBFE-9146-1BFA-41DD-C664524D9315}"/>
              </a:ext>
            </a:extLst>
          </p:cNvPr>
          <p:cNvPicPr>
            <a:picLocks noChangeAspect="1"/>
          </p:cNvPicPr>
          <p:nvPr/>
        </p:nvPicPr>
        <p:blipFill>
          <a:blip r:embed="rId5"/>
          <a:stretch>
            <a:fillRect/>
          </a:stretch>
        </p:blipFill>
        <p:spPr>
          <a:xfrm>
            <a:off x="4876800" y="5905124"/>
            <a:ext cx="8012973" cy="4012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6312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657DC-D0F2-4FFD-84EE-B7F24A1FA5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61B525-F69C-8394-06B1-DB3EDC4E30C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B281496D-8A52-CE30-0FAA-05E83F6EC0CD}"/>
              </a:ext>
            </a:extLst>
          </p:cNvPr>
          <p:cNvSpPr txBox="1"/>
          <p:nvPr/>
        </p:nvSpPr>
        <p:spPr>
          <a:xfrm>
            <a:off x="14706600" y="598632"/>
            <a:ext cx="3276600" cy="423193"/>
          </a:xfrm>
          <a:prstGeom prst="rect">
            <a:avLst/>
          </a:prstGeom>
        </p:spPr>
        <p:txBody>
          <a:bodyPr wrap="square" lIns="0" tIns="0" rIns="0" bIns="0" rtlCol="0" anchor="t">
            <a:spAutoFit/>
          </a:bodyPr>
          <a:lstStyle/>
          <a:p>
            <a:pPr lvl="0" algn="ctr">
              <a:lnSpc>
                <a:spcPct val="150000"/>
              </a:lnSpc>
              <a:spcBef>
                <a:spcPct val="0"/>
              </a:spcBef>
            </a:pPr>
            <a:r>
              <a:rPr lang="en-US" sz="2000" dirty="0">
                <a:solidFill>
                  <a:srgbClr val="000000"/>
                </a:solidFill>
                <a:latin typeface="Autograph"/>
                <a:ea typeface="Autograph"/>
                <a:cs typeface="Autograph"/>
                <a:sym typeface="Autograph"/>
              </a:rPr>
              <a:t>Visualization</a:t>
            </a:r>
          </a:p>
        </p:txBody>
      </p:sp>
      <p:sp>
        <p:nvSpPr>
          <p:cNvPr id="8" name="Freeform 8">
            <a:extLst>
              <a:ext uri="{FF2B5EF4-FFF2-40B4-BE49-F238E27FC236}">
                <a16:creationId xmlns:a16="http://schemas.microsoft.com/office/drawing/2014/main" id="{D8D41C13-6112-EB98-3810-D7BAC3CFAF5D}"/>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25C983BF-D53B-7795-DF82-450C3AE47F9A}"/>
              </a:ext>
            </a:extLst>
          </p:cNvPr>
          <p:cNvSpPr txBox="1"/>
          <p:nvPr/>
        </p:nvSpPr>
        <p:spPr>
          <a:xfrm>
            <a:off x="2743200" y="1257300"/>
            <a:ext cx="11734800" cy="6124754"/>
          </a:xfrm>
          <a:prstGeom prst="rect">
            <a:avLst/>
          </a:prstGeom>
          <a:noFill/>
        </p:spPr>
        <p:txBody>
          <a:bodyPr wrap="square">
            <a:spAutoFit/>
          </a:bodyPr>
          <a:lstStyle/>
          <a:p>
            <a:pPr algn="ctr"/>
            <a:r>
              <a:rPr lang="en-IN" sz="4800" b="1" dirty="0"/>
              <a:t>DRILL THROUGH</a:t>
            </a:r>
            <a:endParaRPr lang="en-IN" sz="4800" b="1" dirty="0">
              <a:solidFill>
                <a:schemeClr val="tx1"/>
              </a:solidFill>
            </a:endParaRPr>
          </a:p>
          <a:p>
            <a:pPr marL="457200" indent="-457200">
              <a:buFont typeface="Wingdings" panose="05000000000000000000" pitchFamily="2" charset="2"/>
              <a:buChar char="Ø"/>
            </a:pPr>
            <a:endParaRPr lang="en-IN" sz="3200" dirty="0"/>
          </a:p>
          <a:p>
            <a:endParaRPr lang="en-IN" sz="2400" b="1" dirty="0"/>
          </a:p>
          <a:p>
            <a:pPr marL="342900" indent="-342900" algn="just">
              <a:buFont typeface="Wingdings" panose="05000000000000000000" pitchFamily="2" charset="2"/>
              <a:buChar char="Ø"/>
            </a:pPr>
            <a:r>
              <a:rPr lang="en-IN" sz="3200" dirty="0">
                <a:latin typeface="Calibri" panose="020F0502020204030204" pitchFamily="34" charset="0"/>
                <a:ea typeface="Calibri" panose="020F0502020204030204" pitchFamily="34" charset="0"/>
                <a:cs typeface="Calibri" panose="020F0502020204030204" pitchFamily="34" charset="0"/>
              </a:rPr>
              <a:t>Drill through in Power BI allows you to right-click on data point in one visual and navigate to another page that shows detailed information(drilled down data) related only to that point.</a:t>
            </a:r>
          </a:p>
          <a:p>
            <a:pPr marL="342900" indent="-342900" algn="just">
              <a:buFont typeface="Wingdings" panose="05000000000000000000" pitchFamily="2" charset="2"/>
              <a:buChar char="Ø"/>
            </a:pPr>
            <a:endParaRPr lang="en-IN" sz="3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IN" sz="3200" dirty="0">
                <a:latin typeface="Calibri" panose="020F0502020204030204" pitchFamily="34" charset="0"/>
                <a:ea typeface="Calibri" panose="020F0502020204030204" pitchFamily="34" charset="0"/>
                <a:cs typeface="Calibri" panose="020F0502020204030204" pitchFamily="34" charset="0"/>
              </a:rPr>
              <a:t>Drill Through filters pass data from one visual/report page to another, based on a selected field.</a:t>
            </a:r>
          </a:p>
          <a:p>
            <a:pPr marL="342900" indent="-342900" algn="just">
              <a:buFont typeface="Wingdings" panose="05000000000000000000" pitchFamily="2" charset="2"/>
              <a:buChar char="Ø"/>
            </a:pPr>
            <a:endParaRPr lang="en-IN" sz="3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IN" sz="3200" dirty="0">
                <a:latin typeface="Calibri" panose="020F0502020204030204" pitchFamily="34" charset="0"/>
                <a:ea typeface="Calibri" panose="020F0502020204030204" pitchFamily="34" charset="0"/>
                <a:cs typeface="Calibri" panose="020F0502020204030204" pitchFamily="34" charset="0"/>
              </a:rPr>
              <a:t>If I click on Year, you will see the following bar chart of revenue by year. Same when I click on Quarter or day, the visual changes.</a:t>
            </a:r>
            <a:endParaRPr lang="en-IN" sz="3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0589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D3A22-1FBA-5526-7DA6-82383832A0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E892EE-17CC-BB73-560B-B0292FEC927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sp>
      <p:sp>
        <p:nvSpPr>
          <p:cNvPr id="3" name="Freeform 3">
            <a:extLst>
              <a:ext uri="{FF2B5EF4-FFF2-40B4-BE49-F238E27FC236}">
                <a16:creationId xmlns:a16="http://schemas.microsoft.com/office/drawing/2014/main" id="{DBD91DFB-D730-DF72-DD04-73011BDD264E}"/>
              </a:ext>
            </a:extLst>
          </p:cNvPr>
          <p:cNvSpPr/>
          <p:nvPr/>
        </p:nvSpPr>
        <p:spPr>
          <a:xfrm>
            <a:off x="1279494" y="1477212"/>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495DFA90-77FA-6BE9-8811-D628F94FA18E}"/>
              </a:ext>
            </a:extLst>
          </p:cNvPr>
          <p:cNvSpPr/>
          <p:nvPr/>
        </p:nvSpPr>
        <p:spPr>
          <a:xfrm rot="-715413">
            <a:off x="2342259" y="336783"/>
            <a:ext cx="2375894" cy="2280858"/>
          </a:xfrm>
          <a:custGeom>
            <a:avLst/>
            <a:gdLst/>
            <a:ahLst/>
            <a:cxnLst/>
            <a:rect l="l" t="t" r="r" b="b"/>
            <a:pathLst>
              <a:path w="2375894" h="2280858">
                <a:moveTo>
                  <a:pt x="0" y="0"/>
                </a:moveTo>
                <a:lnTo>
                  <a:pt x="2375893" y="0"/>
                </a:lnTo>
                <a:lnTo>
                  <a:pt x="2375893" y="2280858"/>
                </a:lnTo>
                <a:lnTo>
                  <a:pt x="0" y="2280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29C84575-8318-FF08-AB9A-B73660CC6FF4}"/>
              </a:ext>
            </a:extLst>
          </p:cNvPr>
          <p:cNvSpPr/>
          <p:nvPr/>
        </p:nvSpPr>
        <p:spPr>
          <a:xfrm>
            <a:off x="15579556" y="8201622"/>
            <a:ext cx="813193" cy="813193"/>
          </a:xfrm>
          <a:custGeom>
            <a:avLst/>
            <a:gdLst/>
            <a:ahLst/>
            <a:cxnLst/>
            <a:rect l="l" t="t" r="r" b="b"/>
            <a:pathLst>
              <a:path w="813193" h="813193">
                <a:moveTo>
                  <a:pt x="0" y="0"/>
                </a:moveTo>
                <a:lnTo>
                  <a:pt x="813193" y="0"/>
                </a:lnTo>
                <a:lnTo>
                  <a:pt x="813193" y="813193"/>
                </a:lnTo>
                <a:lnTo>
                  <a:pt x="0" y="8131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9F672E25-3A64-5C66-515A-E2BD273CF8DF}"/>
              </a:ext>
            </a:extLst>
          </p:cNvPr>
          <p:cNvSpPr/>
          <p:nvPr/>
        </p:nvSpPr>
        <p:spPr>
          <a:xfrm>
            <a:off x="14852402" y="1678786"/>
            <a:ext cx="2406898" cy="2319374"/>
          </a:xfrm>
          <a:custGeom>
            <a:avLst/>
            <a:gdLst/>
            <a:ahLst/>
            <a:cxnLst/>
            <a:rect l="l" t="t" r="r" b="b"/>
            <a:pathLst>
              <a:path w="2406898" h="2319374">
                <a:moveTo>
                  <a:pt x="0" y="0"/>
                </a:moveTo>
                <a:lnTo>
                  <a:pt x="2406898" y="0"/>
                </a:lnTo>
                <a:lnTo>
                  <a:pt x="2406898" y="2319374"/>
                </a:lnTo>
                <a:lnTo>
                  <a:pt x="0" y="23193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a:extLst>
              <a:ext uri="{FF2B5EF4-FFF2-40B4-BE49-F238E27FC236}">
                <a16:creationId xmlns:a16="http://schemas.microsoft.com/office/drawing/2014/main" id="{04427EEF-001C-22A3-4EC8-F568A3698D11}"/>
              </a:ext>
            </a:extLst>
          </p:cNvPr>
          <p:cNvSpPr/>
          <p:nvPr/>
        </p:nvSpPr>
        <p:spPr>
          <a:xfrm>
            <a:off x="35442" y="5521524"/>
            <a:ext cx="3719618" cy="4114800"/>
          </a:xfrm>
          <a:custGeom>
            <a:avLst/>
            <a:gdLst/>
            <a:ahLst/>
            <a:cxnLst/>
            <a:rect l="l" t="t" r="r" b="b"/>
            <a:pathLst>
              <a:path w="3719618" h="4114800">
                <a:moveTo>
                  <a:pt x="0" y="0"/>
                </a:moveTo>
                <a:lnTo>
                  <a:pt x="3719619" y="0"/>
                </a:lnTo>
                <a:lnTo>
                  <a:pt x="371961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a:extLst>
              <a:ext uri="{FF2B5EF4-FFF2-40B4-BE49-F238E27FC236}">
                <a16:creationId xmlns:a16="http://schemas.microsoft.com/office/drawing/2014/main" id="{752A59A4-4F0E-E067-6071-258591C075EA}"/>
              </a:ext>
            </a:extLst>
          </p:cNvPr>
          <p:cNvSpPr txBox="1"/>
          <p:nvPr/>
        </p:nvSpPr>
        <p:spPr>
          <a:xfrm>
            <a:off x="5013428" y="6989057"/>
            <a:ext cx="8261144" cy="679875"/>
          </a:xfrm>
          <a:prstGeom prst="rect">
            <a:avLst/>
          </a:prstGeom>
        </p:spPr>
        <p:txBody>
          <a:bodyPr lIns="0" tIns="0" rIns="0" bIns="0" rtlCol="0" anchor="t">
            <a:spAutoFit/>
          </a:bodyPr>
          <a:lstStyle/>
          <a:p>
            <a:pPr marL="0" lvl="0" indent="0" algn="ctr">
              <a:lnSpc>
                <a:spcPts val="5482"/>
              </a:lnSpc>
              <a:spcBef>
                <a:spcPct val="0"/>
              </a:spcBef>
            </a:pPr>
            <a:r>
              <a:rPr lang="en-US" sz="3654" spc="109" dirty="0">
                <a:solidFill>
                  <a:srgbClr val="3F3E3A"/>
                </a:solidFill>
                <a:latin typeface="Autograph"/>
                <a:ea typeface="Autograph"/>
                <a:cs typeface="Autograph"/>
                <a:sym typeface="Autograph"/>
              </a:rPr>
              <a:t>Presented by : Tanaya </a:t>
            </a:r>
            <a:r>
              <a:rPr lang="en-US" sz="3654" spc="109" dirty="0" err="1">
                <a:solidFill>
                  <a:srgbClr val="3F3E3A"/>
                </a:solidFill>
                <a:latin typeface="Autograph"/>
                <a:ea typeface="Autograph"/>
                <a:cs typeface="Autograph"/>
                <a:sym typeface="Autograph"/>
              </a:rPr>
              <a:t>Narvekar</a:t>
            </a:r>
            <a:endParaRPr lang="en-US" sz="3654" spc="109" dirty="0">
              <a:solidFill>
                <a:srgbClr val="3F3E3A"/>
              </a:solidFill>
              <a:latin typeface="Autograph"/>
              <a:ea typeface="Autograph"/>
              <a:cs typeface="Autograph"/>
              <a:sym typeface="Autograph"/>
            </a:endParaRPr>
          </a:p>
        </p:txBody>
      </p:sp>
      <p:sp>
        <p:nvSpPr>
          <p:cNvPr id="10" name="TextBox 10">
            <a:extLst>
              <a:ext uri="{FF2B5EF4-FFF2-40B4-BE49-F238E27FC236}">
                <a16:creationId xmlns:a16="http://schemas.microsoft.com/office/drawing/2014/main" id="{379BA3AB-19EE-A5C5-E399-A4E6313D8910}"/>
              </a:ext>
            </a:extLst>
          </p:cNvPr>
          <p:cNvSpPr txBox="1"/>
          <p:nvPr/>
        </p:nvSpPr>
        <p:spPr>
          <a:xfrm>
            <a:off x="3352800" y="3372421"/>
            <a:ext cx="11227589" cy="2231380"/>
          </a:xfrm>
          <a:prstGeom prst="rect">
            <a:avLst/>
          </a:prstGeom>
        </p:spPr>
        <p:txBody>
          <a:bodyPr lIns="0" tIns="0" rIns="0" bIns="0" rtlCol="0" anchor="t">
            <a:spAutoFit/>
          </a:bodyPr>
          <a:lstStyle/>
          <a:p>
            <a:pPr marL="0" lvl="0" indent="0" algn="ctr">
              <a:lnSpc>
                <a:spcPts val="20009"/>
              </a:lnSpc>
              <a:spcBef>
                <a:spcPct val="0"/>
              </a:spcBef>
            </a:pPr>
            <a:r>
              <a:rPr lang="en-US" sz="8000" spc="500" dirty="0">
                <a:solidFill>
                  <a:srgbClr val="000000"/>
                </a:solidFill>
                <a:latin typeface="Autograph"/>
                <a:ea typeface="Autograph"/>
                <a:cs typeface="Autograph"/>
                <a:sym typeface="Autograph"/>
              </a:rPr>
              <a:t>POWER BI SERVICE</a:t>
            </a:r>
          </a:p>
        </p:txBody>
      </p:sp>
      <p:pic>
        <p:nvPicPr>
          <p:cNvPr id="12" name="Picture 11">
            <a:extLst>
              <a:ext uri="{FF2B5EF4-FFF2-40B4-BE49-F238E27FC236}">
                <a16:creationId xmlns:a16="http://schemas.microsoft.com/office/drawing/2014/main" id="{D4FEF08A-90E5-74D6-6C6E-DCBEA2BA45E6}"/>
              </a:ext>
            </a:extLst>
          </p:cNvPr>
          <p:cNvPicPr>
            <a:picLocks noChangeAspect="1"/>
          </p:cNvPicPr>
          <p:nvPr/>
        </p:nvPicPr>
        <p:blipFill>
          <a:blip r:embed="rId12"/>
          <a:stretch>
            <a:fillRect/>
          </a:stretch>
        </p:blipFill>
        <p:spPr>
          <a:xfrm>
            <a:off x="14608944" y="4986735"/>
            <a:ext cx="1873902" cy="2702032"/>
          </a:xfrm>
          <a:prstGeom prst="rect">
            <a:avLst/>
          </a:prstGeom>
        </p:spPr>
      </p:pic>
    </p:spTree>
    <p:extLst>
      <p:ext uri="{BB962C8B-B14F-4D97-AF65-F5344CB8AC3E}">
        <p14:creationId xmlns:p14="http://schemas.microsoft.com/office/powerpoint/2010/main" val="2710931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AC00A-2637-5536-F3C4-8CE76C422E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B76C9C-67F0-99A3-20FA-D1C1C587FA6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57F54708-5ACC-D87E-D20D-97C496A76747}"/>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23A2E45F-0496-422B-03D9-C0E3F5422FFA}"/>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F986B6EA-3395-22D8-3C29-6C08ACBE0E11}"/>
              </a:ext>
            </a:extLst>
          </p:cNvPr>
          <p:cNvSpPr txBox="1"/>
          <p:nvPr/>
        </p:nvSpPr>
        <p:spPr>
          <a:xfrm>
            <a:off x="2514600" y="419100"/>
            <a:ext cx="6233652" cy="8710077"/>
          </a:xfrm>
          <a:prstGeom prst="rect">
            <a:avLst/>
          </a:prstGeom>
          <a:noFill/>
        </p:spPr>
        <p:txBody>
          <a:bodyPr wrap="square">
            <a:spAutoFit/>
          </a:bodyPr>
          <a:lstStyle/>
          <a:p>
            <a:pPr algn="ctr"/>
            <a:r>
              <a:rPr lang="en-IN" sz="4000" b="1" dirty="0">
                <a:solidFill>
                  <a:schemeClr val="tx1"/>
                </a:solidFill>
              </a:rPr>
              <a:t>HOME</a:t>
            </a:r>
          </a:p>
          <a:p>
            <a:pPr algn="ctr"/>
            <a:endParaRPr lang="en-IN" sz="4000" b="1" dirty="0">
              <a:solidFill>
                <a:schemeClr val="tx1"/>
              </a:solidFill>
            </a:endParaRPr>
          </a:p>
          <a:p>
            <a:pPr marL="285750" indent="-285750">
              <a:buFont typeface="Wingdings" panose="05000000000000000000" pitchFamily="2" charset="2"/>
              <a:buChar char="Ø"/>
            </a:pPr>
            <a:endParaRPr lang="en-IN" sz="2400" b="1" dirty="0"/>
          </a:p>
          <a:p>
            <a:pPr marL="285750" indent="-285750">
              <a:buFont typeface="Wingdings" panose="05000000000000000000" pitchFamily="2" charset="2"/>
              <a:buChar char="Ø"/>
            </a:pPr>
            <a:r>
              <a:rPr lang="en-IN" sz="2400" b="1" dirty="0">
                <a:solidFill>
                  <a:schemeClr val="tx1"/>
                </a:solidFill>
              </a:rPr>
              <a:t>CLOSE AND APPLY</a:t>
            </a:r>
          </a:p>
          <a:p>
            <a:endParaRPr lang="en-IN" sz="2400" b="1" dirty="0">
              <a:solidFill>
                <a:schemeClr val="tx1"/>
              </a:solidFill>
            </a:endParaRPr>
          </a:p>
          <a:p>
            <a:pPr marL="342900" indent="-342900" algn="just">
              <a:buFont typeface="Arial" panose="020B0604020202020204" pitchFamily="34" charset="0"/>
              <a:buChar char="•"/>
            </a:pPr>
            <a:r>
              <a:rPr lang="en-IN" sz="2400" b="1" dirty="0">
                <a:solidFill>
                  <a:schemeClr val="tx1"/>
                </a:solidFill>
              </a:rPr>
              <a:t>CLOSE AND APPLY : </a:t>
            </a:r>
            <a:r>
              <a:rPr lang="en-IN" sz="2400" dirty="0">
                <a:solidFill>
                  <a:schemeClr val="tx1"/>
                </a:solidFill>
              </a:rPr>
              <a:t>APPLY THE CHAGES AND THEN CLOSE THE WINDOW.</a:t>
            </a:r>
          </a:p>
          <a:p>
            <a:pPr marL="342900" indent="-342900" algn="just">
              <a:buFont typeface="Arial" panose="020B0604020202020204" pitchFamily="34" charset="0"/>
              <a:buChar char="•"/>
            </a:pPr>
            <a:r>
              <a:rPr lang="en-IN" sz="2400" b="1" dirty="0">
                <a:solidFill>
                  <a:schemeClr val="tx1"/>
                </a:solidFill>
              </a:rPr>
              <a:t>APPLY : </a:t>
            </a:r>
            <a:r>
              <a:rPr lang="en-IN" sz="2400" dirty="0">
                <a:solidFill>
                  <a:schemeClr val="tx1"/>
                </a:solidFill>
              </a:rPr>
              <a:t>ONLY APPLY THE CHANGES WITHOUT CLOSING THE WINDOW.</a:t>
            </a:r>
          </a:p>
          <a:p>
            <a:pPr marL="342900" indent="-342900" algn="just">
              <a:buFont typeface="Arial" panose="020B0604020202020204" pitchFamily="34" charset="0"/>
              <a:buChar char="•"/>
            </a:pPr>
            <a:r>
              <a:rPr lang="en-IN" sz="2400" b="1" dirty="0">
                <a:solidFill>
                  <a:schemeClr val="tx1"/>
                </a:solidFill>
              </a:rPr>
              <a:t>CLOSE :</a:t>
            </a:r>
            <a:r>
              <a:rPr lang="en-IN" sz="2400" dirty="0">
                <a:solidFill>
                  <a:schemeClr val="tx1"/>
                </a:solidFill>
              </a:rPr>
              <a:t> CLOSE THE POWER QUERY EDITOR WINDOW.</a:t>
            </a:r>
          </a:p>
          <a:p>
            <a:pPr marL="285750" indent="-285750" algn="just">
              <a:buFont typeface="Wingdings" panose="05000000000000000000" pitchFamily="2" charset="2"/>
              <a:buChar char="§"/>
            </a:pPr>
            <a:endParaRPr lang="en-IN" sz="2400" dirty="0"/>
          </a:p>
          <a:p>
            <a:pPr marL="285750" indent="-285750" algn="just">
              <a:buFont typeface="Wingdings" panose="05000000000000000000" pitchFamily="2" charset="2"/>
              <a:buChar char="§"/>
            </a:pPr>
            <a:endParaRPr lang="en-IN" sz="2400" dirty="0">
              <a:solidFill>
                <a:schemeClr val="tx1"/>
              </a:solidFill>
            </a:endParaRPr>
          </a:p>
          <a:p>
            <a:pPr algn="just"/>
            <a:endParaRPr lang="en-IN" sz="2400" dirty="0"/>
          </a:p>
          <a:p>
            <a:pPr marL="285750" indent="-285750" algn="just">
              <a:buFont typeface="Wingdings" panose="05000000000000000000" pitchFamily="2" charset="2"/>
              <a:buChar char="§"/>
            </a:pPr>
            <a:endParaRPr lang="en-IN" sz="2400" dirty="0">
              <a:solidFill>
                <a:schemeClr val="tx1"/>
              </a:solidFill>
            </a:endParaRPr>
          </a:p>
          <a:p>
            <a:pPr marL="285750" indent="-285750" algn="just">
              <a:buFont typeface="Wingdings" panose="05000000000000000000" pitchFamily="2" charset="2"/>
              <a:buChar char="Ø"/>
            </a:pPr>
            <a:r>
              <a:rPr lang="en-IN" sz="2400" b="1" dirty="0">
                <a:solidFill>
                  <a:schemeClr val="tx1"/>
                </a:solidFill>
              </a:rPr>
              <a:t>NEW SOURCES </a:t>
            </a:r>
          </a:p>
          <a:p>
            <a:pPr algn="just"/>
            <a:endParaRPr lang="en-IN" sz="2400" b="1" dirty="0">
              <a:solidFill>
                <a:schemeClr val="tx1"/>
              </a:solidFill>
            </a:endParaRPr>
          </a:p>
          <a:p>
            <a:pPr marL="342900" indent="-342900" algn="just">
              <a:buFont typeface="Arial" panose="020B0604020202020204" pitchFamily="34" charset="0"/>
              <a:buChar char="•"/>
            </a:pPr>
            <a:r>
              <a:rPr lang="en-IN" sz="2400" dirty="0">
                <a:solidFill>
                  <a:schemeClr val="tx1"/>
                </a:solidFill>
              </a:rPr>
              <a:t> IT IS USED TO ADD NEW DATA SOURCES TO YOUR REPORT WHILE YOU ARE ALREADY IN THE QUERY EDITING ENVIRONMENT.</a:t>
            </a:r>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4BAD24B-7CEC-E4C9-4707-04AB642B01F0}"/>
              </a:ext>
            </a:extLst>
          </p:cNvPr>
          <p:cNvPicPr>
            <a:picLocks noChangeAspect="1"/>
          </p:cNvPicPr>
          <p:nvPr/>
        </p:nvPicPr>
        <p:blipFill>
          <a:blip r:embed="rId5"/>
          <a:stretch>
            <a:fillRect/>
          </a:stretch>
        </p:blipFill>
        <p:spPr>
          <a:xfrm>
            <a:off x="9129252" y="1480672"/>
            <a:ext cx="4972665" cy="3935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5904A8F-4603-01D0-1CF6-8D98C252A6F6}"/>
              </a:ext>
            </a:extLst>
          </p:cNvPr>
          <p:cNvPicPr>
            <a:picLocks noChangeAspect="1"/>
          </p:cNvPicPr>
          <p:nvPr/>
        </p:nvPicPr>
        <p:blipFill>
          <a:blip r:embed="rId6"/>
          <a:stretch>
            <a:fillRect/>
          </a:stretch>
        </p:blipFill>
        <p:spPr>
          <a:xfrm>
            <a:off x="12344400" y="6084756"/>
            <a:ext cx="4972665" cy="3935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77389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B3F1F-1152-D03C-BDA9-BC143A26ED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268F70-FA59-BB64-A250-9133037869A8}"/>
              </a:ext>
            </a:extLst>
          </p:cNvPr>
          <p:cNvSpPr/>
          <p:nvPr/>
        </p:nvSpPr>
        <p:spPr>
          <a:xfrm>
            <a:off x="-3407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18B3B1D8-C6F6-F829-69E9-B2EA947867F5}"/>
              </a:ext>
            </a:extLst>
          </p:cNvPr>
          <p:cNvSpPr/>
          <p:nvPr/>
        </p:nvSpPr>
        <p:spPr>
          <a:xfrm>
            <a:off x="1802990" y="739227"/>
            <a:ext cx="6562305" cy="9000668"/>
          </a:xfrm>
          <a:custGeom>
            <a:avLst/>
            <a:gdLst/>
            <a:ahLst/>
            <a:cxnLst/>
            <a:rect l="l" t="t" r="r" b="b"/>
            <a:pathLst>
              <a:path w="6562305" h="9000668">
                <a:moveTo>
                  <a:pt x="0" y="0"/>
                </a:moveTo>
                <a:lnTo>
                  <a:pt x="6562305" y="0"/>
                </a:lnTo>
                <a:lnTo>
                  <a:pt x="6562305" y="9000668"/>
                </a:lnTo>
                <a:lnTo>
                  <a:pt x="0" y="90006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CC3EC51B-062E-03E4-6860-84C4998BD884}"/>
              </a:ext>
            </a:extLst>
          </p:cNvPr>
          <p:cNvSpPr/>
          <p:nvPr/>
        </p:nvSpPr>
        <p:spPr>
          <a:xfrm>
            <a:off x="15404874" y="7280818"/>
            <a:ext cx="2883126" cy="2997579"/>
          </a:xfrm>
          <a:custGeom>
            <a:avLst/>
            <a:gdLst/>
            <a:ahLst/>
            <a:cxnLst/>
            <a:rect l="l" t="t" r="r" b="b"/>
            <a:pathLst>
              <a:path w="2883126" h="2997579">
                <a:moveTo>
                  <a:pt x="0" y="0"/>
                </a:moveTo>
                <a:lnTo>
                  <a:pt x="2883126" y="0"/>
                </a:lnTo>
                <a:lnTo>
                  <a:pt x="2883126" y="2997580"/>
                </a:lnTo>
                <a:lnTo>
                  <a:pt x="0" y="29975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a:extLst>
              <a:ext uri="{FF2B5EF4-FFF2-40B4-BE49-F238E27FC236}">
                <a16:creationId xmlns:a16="http://schemas.microsoft.com/office/drawing/2014/main" id="{68CCE031-3575-31C6-1B27-65B634D3ABC3}"/>
              </a:ext>
            </a:extLst>
          </p:cNvPr>
          <p:cNvSpPr txBox="1"/>
          <p:nvPr/>
        </p:nvSpPr>
        <p:spPr>
          <a:xfrm>
            <a:off x="2278027" y="3387570"/>
            <a:ext cx="5143364" cy="4838248"/>
          </a:xfrm>
          <a:prstGeom prst="rect">
            <a:avLst/>
          </a:prstGeom>
        </p:spPr>
        <p:txBody>
          <a:bodyPr lIns="0" tIns="0" rIns="0" bIns="0" rtlCol="0" anchor="t">
            <a:spAutoFit/>
          </a:bodyPr>
          <a:lstStyle/>
          <a:p>
            <a:pPr marL="285750" indent="-285750" algn="just">
              <a:lnSpc>
                <a:spcPct val="200000"/>
              </a:lnSpc>
              <a:buFont typeface="Wingdings" panose="05000000000000000000" pitchFamily="2" charset="2"/>
              <a:buChar char="Ø"/>
            </a:pPr>
            <a:r>
              <a:rPr lang="en-IN" sz="2000" dirty="0">
                <a:solidFill>
                  <a:schemeClr val="tx1"/>
                </a:solidFill>
              </a:rPr>
              <a:t>POWER BI SERVICE is a cloud-based business analytics and data visualization service that enables anyone to visualize and analyse data with greater speed, efficiency and understanding.</a:t>
            </a:r>
          </a:p>
          <a:p>
            <a:pPr marL="285750" indent="-285750" algn="just">
              <a:lnSpc>
                <a:spcPct val="200000"/>
              </a:lnSpc>
              <a:buFont typeface="Wingdings" panose="05000000000000000000" pitchFamily="2" charset="2"/>
              <a:buChar char="Ø"/>
            </a:pPr>
            <a:r>
              <a:rPr lang="en-US" sz="2000" dirty="0"/>
              <a:t>Power BI Service = Online platform to view, share, refresh, and collaborate on Power BI reports and dashboards.</a:t>
            </a:r>
            <a:endParaRPr lang="en-IN" sz="2000" dirty="0">
              <a:solidFill>
                <a:schemeClr val="tx1"/>
              </a:solidFill>
            </a:endParaRPr>
          </a:p>
        </p:txBody>
      </p:sp>
      <p:sp>
        <p:nvSpPr>
          <p:cNvPr id="7" name="TextBox 7">
            <a:extLst>
              <a:ext uri="{FF2B5EF4-FFF2-40B4-BE49-F238E27FC236}">
                <a16:creationId xmlns:a16="http://schemas.microsoft.com/office/drawing/2014/main" id="{0D0C6080-4E40-27F5-4BBA-3C528C77E766}"/>
              </a:ext>
            </a:extLst>
          </p:cNvPr>
          <p:cNvSpPr txBox="1"/>
          <p:nvPr/>
        </p:nvSpPr>
        <p:spPr>
          <a:xfrm>
            <a:off x="3229929" y="2158273"/>
            <a:ext cx="5938652" cy="873316"/>
          </a:xfrm>
          <a:prstGeom prst="rect">
            <a:avLst/>
          </a:prstGeom>
        </p:spPr>
        <p:txBody>
          <a:bodyPr lIns="0" tIns="0" rIns="0" bIns="0" rtlCol="0" anchor="t">
            <a:spAutoFit/>
          </a:bodyPr>
          <a:lstStyle/>
          <a:p>
            <a:pPr marL="0" lvl="0" indent="0" algn="l">
              <a:lnSpc>
                <a:spcPts val="7800"/>
              </a:lnSpc>
            </a:pPr>
            <a:r>
              <a:rPr lang="en-US" sz="3200" dirty="0">
                <a:solidFill>
                  <a:srgbClr val="000000"/>
                </a:solidFill>
                <a:latin typeface="Autograph"/>
                <a:ea typeface="Autograph"/>
                <a:cs typeface="Autograph"/>
                <a:sym typeface="Autograph"/>
              </a:rPr>
              <a:t>INTRODUCTION</a:t>
            </a:r>
          </a:p>
        </p:txBody>
      </p:sp>
      <p:sp>
        <p:nvSpPr>
          <p:cNvPr id="11" name="Freeform 11">
            <a:extLst>
              <a:ext uri="{FF2B5EF4-FFF2-40B4-BE49-F238E27FC236}">
                <a16:creationId xmlns:a16="http://schemas.microsoft.com/office/drawing/2014/main" id="{10AE176A-37FB-9BF3-C70E-EFC9201A8AF2}"/>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026" name="Picture 2" descr="Which one to use: Power BI Desktop or Power BI Report Server or Power BI  Service">
            <a:extLst>
              <a:ext uri="{FF2B5EF4-FFF2-40B4-BE49-F238E27FC236}">
                <a16:creationId xmlns:a16="http://schemas.microsoft.com/office/drawing/2014/main" id="{8B9C17AD-7B29-4C14-0A94-ACB949BF6B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64003" y="2019300"/>
            <a:ext cx="8622387"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187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3817F-FA5B-02FC-7A61-027E9BC1C6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BC4C72-02C7-7F1D-B274-F25488098E4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BB5C6721-4FD3-C115-4FD8-D3BCB3178E67}"/>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282E9DA5-E99A-B987-B3CC-FD084E6BA832}"/>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53C5FDC9-082B-7B92-B794-C57DD4DF3E31}"/>
              </a:ext>
            </a:extLst>
          </p:cNvPr>
          <p:cNvSpPr txBox="1"/>
          <p:nvPr/>
        </p:nvSpPr>
        <p:spPr>
          <a:xfrm>
            <a:off x="2514600" y="419100"/>
            <a:ext cx="10439400" cy="3046988"/>
          </a:xfrm>
          <a:prstGeom prst="rect">
            <a:avLst/>
          </a:prstGeom>
          <a:noFill/>
        </p:spPr>
        <p:txBody>
          <a:bodyPr wrap="square">
            <a:spAutoFit/>
          </a:bodyPr>
          <a:lstStyle/>
          <a:p>
            <a:r>
              <a:rPr lang="en-IN" sz="4000" b="1" dirty="0"/>
              <a:t>Difference Between POWER BI DESKTOP AND POWER BI SERVICE</a:t>
            </a:r>
            <a:endParaRPr lang="en-IN" sz="4000" b="1" dirty="0">
              <a:solidFill>
                <a:schemeClr val="tx1"/>
              </a:solidFill>
            </a:endParaRPr>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CB635712-8354-85A6-C8DF-7001E6364BA9}"/>
              </a:ext>
            </a:extLst>
          </p:cNvPr>
          <p:cNvGraphicFramePr>
            <a:graphicFrameLocks noGrp="1"/>
          </p:cNvGraphicFramePr>
          <p:nvPr>
            <p:extLst>
              <p:ext uri="{D42A27DB-BD31-4B8C-83A1-F6EECF244321}">
                <p14:modId xmlns:p14="http://schemas.microsoft.com/office/powerpoint/2010/main" val="2996521348"/>
              </p:ext>
            </p:extLst>
          </p:nvPr>
        </p:nvGraphicFramePr>
        <p:xfrm>
          <a:off x="2588342" y="2324100"/>
          <a:ext cx="11963400" cy="5882640"/>
        </p:xfrm>
        <a:graphic>
          <a:graphicData uri="http://schemas.openxmlformats.org/drawingml/2006/table">
            <a:tbl>
              <a:tblPr firstRow="1" bandRow="1">
                <a:tableStyleId>{5C22544A-7EE6-4342-B048-85BDC9FD1C3A}</a:tableStyleId>
              </a:tblPr>
              <a:tblGrid>
                <a:gridCol w="5981700">
                  <a:extLst>
                    <a:ext uri="{9D8B030D-6E8A-4147-A177-3AD203B41FA5}">
                      <a16:colId xmlns:a16="http://schemas.microsoft.com/office/drawing/2014/main" val="666931332"/>
                    </a:ext>
                  </a:extLst>
                </a:gridCol>
                <a:gridCol w="5981700">
                  <a:extLst>
                    <a:ext uri="{9D8B030D-6E8A-4147-A177-3AD203B41FA5}">
                      <a16:colId xmlns:a16="http://schemas.microsoft.com/office/drawing/2014/main" val="1628401177"/>
                    </a:ext>
                  </a:extLst>
                </a:gridCol>
              </a:tblGrid>
              <a:tr h="1066800">
                <a:tc>
                  <a:txBody>
                    <a:bodyPr/>
                    <a:lstStyle/>
                    <a:p>
                      <a:pPr algn="ctr"/>
                      <a:r>
                        <a:rPr lang="en-IN" sz="2800" dirty="0">
                          <a:solidFill>
                            <a:schemeClr val="tx1"/>
                          </a:solidFill>
                        </a:rPr>
                        <a:t>POWER BI DESKTOP</a:t>
                      </a:r>
                    </a:p>
                  </a:txBody>
                  <a:tcPr/>
                </a:tc>
                <a:tc>
                  <a:txBody>
                    <a:bodyPr/>
                    <a:lstStyle/>
                    <a:p>
                      <a:pPr algn="ctr"/>
                      <a:r>
                        <a:rPr lang="en-IN" sz="2800" dirty="0">
                          <a:solidFill>
                            <a:schemeClr val="tx1"/>
                          </a:solidFill>
                        </a:rPr>
                        <a:t>POWER BI SERVICE</a:t>
                      </a:r>
                    </a:p>
                  </a:txBody>
                  <a:tcPr/>
                </a:tc>
                <a:extLst>
                  <a:ext uri="{0D108BD9-81ED-4DB2-BD59-A6C34878D82A}">
                    <a16:rowId xmlns:a16="http://schemas.microsoft.com/office/drawing/2014/main" val="262196699"/>
                  </a:ext>
                </a:extLst>
              </a:tr>
              <a:tr h="914400">
                <a:tc>
                  <a:txBody>
                    <a:bodyPr/>
                    <a:lstStyle/>
                    <a:p>
                      <a:r>
                        <a:rPr lang="en-IN" sz="2400" dirty="0"/>
                        <a:t>It is free of cost. </a:t>
                      </a:r>
                      <a:r>
                        <a:rPr lang="en-US" sz="2400" dirty="0"/>
                        <a:t>Installed on your computer (Windows)</a:t>
                      </a:r>
                      <a:endParaRPr lang="en-IN" sz="2400" dirty="0"/>
                    </a:p>
                  </a:txBody>
                  <a:tcPr/>
                </a:tc>
                <a:tc>
                  <a:txBody>
                    <a:bodyPr/>
                    <a:lstStyle/>
                    <a:p>
                      <a:r>
                        <a:rPr lang="en-IN" sz="2400" dirty="0"/>
                        <a:t>It is paid. </a:t>
                      </a:r>
                      <a:r>
                        <a:rPr lang="en-US" sz="2400" dirty="0"/>
                        <a:t>Cloud-based (access through web browser)</a:t>
                      </a:r>
                      <a:endParaRPr lang="en-IN" sz="2400" dirty="0"/>
                    </a:p>
                  </a:txBody>
                  <a:tcPr/>
                </a:tc>
                <a:extLst>
                  <a:ext uri="{0D108BD9-81ED-4DB2-BD59-A6C34878D82A}">
                    <a16:rowId xmlns:a16="http://schemas.microsoft.com/office/drawing/2014/main" val="1140874999"/>
                  </a:ext>
                </a:extLst>
              </a:tr>
              <a:tr h="1143000">
                <a:tc>
                  <a:txBody>
                    <a:bodyPr/>
                    <a:lstStyle/>
                    <a:p>
                      <a:r>
                        <a:rPr lang="en-IN" sz="2400" dirty="0"/>
                        <a:t>Manual refresh only</a:t>
                      </a:r>
                    </a:p>
                  </a:txBody>
                  <a:tcPr/>
                </a:tc>
                <a:tc>
                  <a:txBody>
                    <a:bodyPr/>
                    <a:lstStyle/>
                    <a:p>
                      <a:r>
                        <a:rPr lang="en-US" sz="2400" dirty="0">
                          <a:solidFill>
                            <a:schemeClr val="tx1"/>
                          </a:solidFill>
                        </a:rPr>
                        <a:t>Automatic (scheduled) data refresh available</a:t>
                      </a:r>
                      <a:endParaRPr lang="en-IN" sz="2400" dirty="0">
                        <a:solidFill>
                          <a:schemeClr val="tx1"/>
                        </a:solidFill>
                      </a:endParaRPr>
                    </a:p>
                  </a:txBody>
                  <a:tcPr/>
                </a:tc>
                <a:extLst>
                  <a:ext uri="{0D108BD9-81ED-4DB2-BD59-A6C34878D82A}">
                    <a16:rowId xmlns:a16="http://schemas.microsoft.com/office/drawing/2014/main" val="778973583"/>
                  </a:ext>
                </a:extLst>
              </a:tr>
              <a:tr h="1143000">
                <a:tc>
                  <a:txBody>
                    <a:bodyPr/>
                    <a:lstStyle/>
                    <a:p>
                      <a:r>
                        <a:rPr lang="en-IN" sz="2400" dirty="0"/>
                        <a:t>Reports cannot share directly</a:t>
                      </a:r>
                    </a:p>
                  </a:txBody>
                  <a:tcPr/>
                </a:tc>
                <a:tc>
                  <a:txBody>
                    <a:bodyPr/>
                    <a:lstStyle/>
                    <a:p>
                      <a:r>
                        <a:rPr lang="en-US" sz="2400" dirty="0"/>
                        <a:t>Share reports and dashboards with end users</a:t>
                      </a:r>
                      <a:endParaRPr lang="en-IN" sz="2400" dirty="0"/>
                    </a:p>
                  </a:txBody>
                  <a:tcPr/>
                </a:tc>
                <a:extLst>
                  <a:ext uri="{0D108BD9-81ED-4DB2-BD59-A6C34878D82A}">
                    <a16:rowId xmlns:a16="http://schemas.microsoft.com/office/drawing/2014/main" val="1331176068"/>
                  </a:ext>
                </a:extLst>
              </a:tr>
              <a:tr h="1615440">
                <a:tc>
                  <a:txBody>
                    <a:bodyPr/>
                    <a:lstStyle/>
                    <a:p>
                      <a:r>
                        <a:rPr lang="en-US" sz="2400" dirty="0"/>
                        <a:t>Used for create, design, and develop reports</a:t>
                      </a:r>
                      <a:endParaRPr lang="en-IN" sz="2400" dirty="0"/>
                    </a:p>
                  </a:txBody>
                  <a:tcPr/>
                </a:tc>
                <a:tc>
                  <a:txBody>
                    <a:bodyPr/>
                    <a:lstStyle/>
                    <a:p>
                      <a:r>
                        <a:rPr lang="en-US" sz="2400" dirty="0"/>
                        <a:t>Used for share, view, and collaborate on reports and dashboards</a:t>
                      </a:r>
                      <a:endParaRPr lang="en-IN" sz="2400" dirty="0"/>
                    </a:p>
                  </a:txBody>
                  <a:tcPr/>
                </a:tc>
                <a:extLst>
                  <a:ext uri="{0D108BD9-81ED-4DB2-BD59-A6C34878D82A}">
                    <a16:rowId xmlns:a16="http://schemas.microsoft.com/office/drawing/2014/main" val="4160263820"/>
                  </a:ext>
                </a:extLst>
              </a:tr>
            </a:tbl>
          </a:graphicData>
        </a:graphic>
      </p:graphicFrame>
    </p:spTree>
    <p:extLst>
      <p:ext uri="{BB962C8B-B14F-4D97-AF65-F5344CB8AC3E}">
        <p14:creationId xmlns:p14="http://schemas.microsoft.com/office/powerpoint/2010/main" val="23432431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BAB48-38A5-82DC-CDD7-76D2F32617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9A7E92-CA4D-DA07-EE4A-DE01FEB5A10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2EB251C4-C584-DFE1-24D5-0EF496450DEA}"/>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FBBDFA42-7898-C286-0F5C-2A9BFF182A25}"/>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B9E51989-3407-0A2E-2D9B-F91F9C3AA7E4}"/>
              </a:ext>
            </a:extLst>
          </p:cNvPr>
          <p:cNvSpPr txBox="1"/>
          <p:nvPr/>
        </p:nvSpPr>
        <p:spPr>
          <a:xfrm>
            <a:off x="2743200" y="1790700"/>
            <a:ext cx="10439400" cy="6063198"/>
          </a:xfrm>
          <a:prstGeom prst="rect">
            <a:avLst/>
          </a:prstGeom>
          <a:noFill/>
        </p:spPr>
        <p:txBody>
          <a:bodyPr wrap="square">
            <a:spAutoFit/>
          </a:bodyPr>
          <a:lstStyle/>
          <a:p>
            <a:r>
              <a:rPr lang="en-IN" sz="4800" b="1" dirty="0">
                <a:solidFill>
                  <a:schemeClr val="tx1"/>
                </a:solidFill>
              </a:rPr>
              <a:t>TYPES OF POWER BI SERVICES LICENSES</a:t>
            </a:r>
          </a:p>
          <a:p>
            <a:endParaRPr lang="en-IN" sz="4800" b="1" dirty="0"/>
          </a:p>
          <a:p>
            <a:pPr marL="571500" indent="-571500">
              <a:lnSpc>
                <a:spcPct val="150000"/>
              </a:lnSpc>
              <a:buFont typeface="Wingdings" panose="05000000000000000000" pitchFamily="2" charset="2"/>
              <a:buChar char="Ø"/>
            </a:pPr>
            <a:r>
              <a:rPr lang="en-IN" sz="4000" dirty="0">
                <a:solidFill>
                  <a:schemeClr val="tx1"/>
                </a:solidFill>
              </a:rPr>
              <a:t>POWER BI PRO</a:t>
            </a:r>
          </a:p>
          <a:p>
            <a:pPr marL="571500" indent="-571500">
              <a:lnSpc>
                <a:spcPct val="150000"/>
              </a:lnSpc>
              <a:buFont typeface="Wingdings" panose="05000000000000000000" pitchFamily="2" charset="2"/>
              <a:buChar char="Ø"/>
            </a:pPr>
            <a:r>
              <a:rPr lang="en-IN" sz="4000" dirty="0"/>
              <a:t>POWER BI PER USER</a:t>
            </a:r>
          </a:p>
          <a:p>
            <a:pPr marL="571500" indent="-571500">
              <a:lnSpc>
                <a:spcPct val="150000"/>
              </a:lnSpc>
              <a:buFont typeface="Wingdings" panose="05000000000000000000" pitchFamily="2" charset="2"/>
              <a:buChar char="Ø"/>
            </a:pPr>
            <a:r>
              <a:rPr lang="en-IN" sz="4000" dirty="0">
                <a:solidFill>
                  <a:schemeClr val="tx1"/>
                </a:solidFill>
              </a:rPr>
              <a:t>POWER BI PREMIUM PER CAPACITY</a:t>
            </a:r>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64120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BB702-9841-BCAE-784F-E736DD15B7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829D0F-D8D4-16A6-B775-446F20DF293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835E9DD5-C5DA-5ED9-1C63-DAE6BC381784}"/>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FFDFFAEC-8D64-A6E1-CEC5-FA2411D1AB3F}"/>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9A36F343-519C-787A-EC0A-389FF555171D}"/>
              </a:ext>
            </a:extLst>
          </p:cNvPr>
          <p:cNvSpPr txBox="1"/>
          <p:nvPr/>
        </p:nvSpPr>
        <p:spPr>
          <a:xfrm>
            <a:off x="2756719" y="419100"/>
            <a:ext cx="10439400" cy="7817525"/>
          </a:xfrm>
          <a:prstGeom prst="rect">
            <a:avLst/>
          </a:prstGeom>
          <a:noFill/>
        </p:spPr>
        <p:txBody>
          <a:bodyPr wrap="square">
            <a:spAutoFit/>
          </a:bodyPr>
          <a:lstStyle/>
          <a:p>
            <a:endParaRPr lang="en-IN" sz="4800" b="1" dirty="0"/>
          </a:p>
          <a:p>
            <a:pPr algn="ctr">
              <a:lnSpc>
                <a:spcPct val="150000"/>
              </a:lnSpc>
            </a:pPr>
            <a:r>
              <a:rPr lang="en-IN" sz="4000" b="1" dirty="0">
                <a:solidFill>
                  <a:schemeClr val="tx1"/>
                </a:solidFill>
              </a:rPr>
              <a:t>POWER BI PRO</a:t>
            </a:r>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r>
              <a:rPr lang="en-IN" sz="3200" dirty="0">
                <a:solidFill>
                  <a:schemeClr val="tx1"/>
                </a:solidFill>
              </a:rPr>
              <a:t>Model Limit is of 1 GB</a:t>
            </a:r>
          </a:p>
          <a:p>
            <a:pPr marL="571500" indent="-571500">
              <a:lnSpc>
                <a:spcPct val="150000"/>
              </a:lnSpc>
              <a:buFont typeface="Wingdings" panose="05000000000000000000" pitchFamily="2" charset="2"/>
              <a:buChar char="Ø"/>
            </a:pPr>
            <a:r>
              <a:rPr lang="en-IN" sz="3200" dirty="0"/>
              <a:t>Refresh rate 8/Day</a:t>
            </a:r>
          </a:p>
          <a:p>
            <a:pPr marL="571500" indent="-571500">
              <a:lnSpc>
                <a:spcPct val="150000"/>
              </a:lnSpc>
              <a:buFont typeface="Wingdings" panose="05000000000000000000" pitchFamily="2" charset="2"/>
              <a:buChar char="Ø"/>
            </a:pPr>
            <a:r>
              <a:rPr lang="en-IN" sz="3200" dirty="0">
                <a:solidFill>
                  <a:schemeClr val="tx1"/>
                </a:solidFill>
              </a:rPr>
              <a:t>If user sending by pro then the receiver also must have the pro version</a:t>
            </a:r>
          </a:p>
          <a:p>
            <a:pPr marL="571500" indent="-571500">
              <a:lnSpc>
                <a:spcPct val="150000"/>
              </a:lnSpc>
              <a:buFont typeface="Wingdings" panose="05000000000000000000" pitchFamily="2" charset="2"/>
              <a:buChar char="Ø"/>
            </a:pPr>
            <a:r>
              <a:rPr lang="en-IN" sz="3200" dirty="0"/>
              <a:t>Storage Capacity is 10 GB/User</a:t>
            </a:r>
            <a:endParaRPr lang="en-IN" sz="3200" dirty="0">
              <a:solidFill>
                <a:schemeClr val="tx1"/>
              </a:solidFill>
            </a:endParaRPr>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514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C104-A156-F65F-F844-F4669E30A2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5AA1A4-2BC7-1C53-5970-54A0AF8732F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A7EA35CD-80FD-3CE2-BA45-74EDC3E99BC5}"/>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54CB31BE-379A-7BF8-97DB-961A5460DF82}"/>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7F5345C5-6437-8A10-94C1-7B8C075CEAC1}"/>
              </a:ext>
            </a:extLst>
          </p:cNvPr>
          <p:cNvSpPr txBox="1"/>
          <p:nvPr/>
        </p:nvSpPr>
        <p:spPr>
          <a:xfrm>
            <a:off x="2756719" y="419100"/>
            <a:ext cx="10439400" cy="7817525"/>
          </a:xfrm>
          <a:prstGeom prst="rect">
            <a:avLst/>
          </a:prstGeom>
          <a:noFill/>
        </p:spPr>
        <p:txBody>
          <a:bodyPr wrap="square">
            <a:spAutoFit/>
          </a:bodyPr>
          <a:lstStyle/>
          <a:p>
            <a:endParaRPr lang="en-IN" sz="4800" b="1" dirty="0"/>
          </a:p>
          <a:p>
            <a:pPr algn="ctr">
              <a:lnSpc>
                <a:spcPct val="150000"/>
              </a:lnSpc>
            </a:pPr>
            <a:r>
              <a:rPr lang="en-IN" sz="4000" b="1" dirty="0">
                <a:solidFill>
                  <a:schemeClr val="tx1"/>
                </a:solidFill>
              </a:rPr>
              <a:t>POWER BI PER USER</a:t>
            </a:r>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r>
              <a:rPr lang="en-IN" sz="3200" dirty="0">
                <a:solidFill>
                  <a:schemeClr val="tx1"/>
                </a:solidFill>
              </a:rPr>
              <a:t>Model Limit is of 100 GB</a:t>
            </a:r>
          </a:p>
          <a:p>
            <a:pPr marL="571500" indent="-571500">
              <a:lnSpc>
                <a:spcPct val="150000"/>
              </a:lnSpc>
              <a:buFont typeface="Wingdings" panose="05000000000000000000" pitchFamily="2" charset="2"/>
              <a:buChar char="Ø"/>
            </a:pPr>
            <a:r>
              <a:rPr lang="en-IN" sz="3200" dirty="0"/>
              <a:t>Refresh rate 48/Day</a:t>
            </a:r>
          </a:p>
          <a:p>
            <a:pPr marL="571500" indent="-571500">
              <a:lnSpc>
                <a:spcPct val="150000"/>
              </a:lnSpc>
              <a:buFont typeface="Wingdings" panose="05000000000000000000" pitchFamily="2" charset="2"/>
              <a:buChar char="Ø"/>
            </a:pPr>
            <a:r>
              <a:rPr lang="en-IN" sz="3200" dirty="0">
                <a:solidFill>
                  <a:schemeClr val="tx1"/>
                </a:solidFill>
              </a:rPr>
              <a:t>If user sending by per then the receiver also must have the per user version</a:t>
            </a:r>
          </a:p>
          <a:p>
            <a:pPr marL="571500" indent="-571500">
              <a:lnSpc>
                <a:spcPct val="150000"/>
              </a:lnSpc>
              <a:buFont typeface="Wingdings" panose="05000000000000000000" pitchFamily="2" charset="2"/>
              <a:buChar char="Ø"/>
            </a:pPr>
            <a:r>
              <a:rPr lang="en-IN" sz="3200" dirty="0"/>
              <a:t>Storage Capacity is 100 TB/User</a:t>
            </a:r>
            <a:endParaRPr lang="en-IN" sz="3200" dirty="0">
              <a:solidFill>
                <a:schemeClr val="tx1"/>
              </a:solidFill>
            </a:endParaRPr>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7431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04DFB-099D-8A06-022B-3F4F824607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0F5FC2-CF44-4FED-C2FF-04252C98E13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AC572543-B63C-E949-97A4-D4C9F4A5FD48}"/>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3C5CBD26-CC77-428C-E8BD-E43069089F1B}"/>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A8AD6EA3-6266-F71C-E8B8-357CAE689F8B}"/>
              </a:ext>
            </a:extLst>
          </p:cNvPr>
          <p:cNvSpPr txBox="1"/>
          <p:nvPr/>
        </p:nvSpPr>
        <p:spPr>
          <a:xfrm>
            <a:off x="2756719" y="419100"/>
            <a:ext cx="10439400" cy="7817525"/>
          </a:xfrm>
          <a:prstGeom prst="rect">
            <a:avLst/>
          </a:prstGeom>
          <a:noFill/>
        </p:spPr>
        <p:txBody>
          <a:bodyPr wrap="square">
            <a:spAutoFit/>
          </a:bodyPr>
          <a:lstStyle/>
          <a:p>
            <a:endParaRPr lang="en-IN" sz="4800" b="1" dirty="0"/>
          </a:p>
          <a:p>
            <a:pPr algn="ctr">
              <a:lnSpc>
                <a:spcPct val="150000"/>
              </a:lnSpc>
            </a:pPr>
            <a:r>
              <a:rPr lang="en-IN" sz="4000" b="1" dirty="0">
                <a:solidFill>
                  <a:schemeClr val="tx1"/>
                </a:solidFill>
              </a:rPr>
              <a:t>POWER BI PREMIUM PER CAPACITY</a:t>
            </a:r>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r>
              <a:rPr lang="en-IN" sz="3200" dirty="0">
                <a:solidFill>
                  <a:schemeClr val="tx1"/>
                </a:solidFill>
              </a:rPr>
              <a:t>Model Limit is of 400 GB</a:t>
            </a:r>
          </a:p>
          <a:p>
            <a:pPr marL="571500" indent="-571500">
              <a:lnSpc>
                <a:spcPct val="150000"/>
              </a:lnSpc>
              <a:buFont typeface="Wingdings" panose="05000000000000000000" pitchFamily="2" charset="2"/>
              <a:buChar char="Ø"/>
            </a:pPr>
            <a:r>
              <a:rPr lang="en-IN" sz="3200" dirty="0"/>
              <a:t>Refresh rate 48/Day</a:t>
            </a:r>
          </a:p>
          <a:p>
            <a:pPr marL="571500" indent="-571500">
              <a:lnSpc>
                <a:spcPct val="150000"/>
              </a:lnSpc>
              <a:buFont typeface="Wingdings" panose="05000000000000000000" pitchFamily="2" charset="2"/>
              <a:buChar char="Ø"/>
            </a:pPr>
            <a:r>
              <a:rPr lang="en-IN" sz="3200" dirty="0">
                <a:solidFill>
                  <a:schemeClr val="tx1"/>
                </a:solidFill>
              </a:rPr>
              <a:t>If user sending by per capacity then </a:t>
            </a:r>
            <a:r>
              <a:rPr lang="en-IN" sz="3200" dirty="0"/>
              <a:t>there is no such condition for receiver</a:t>
            </a:r>
            <a:endParaRPr lang="en-IN" sz="3200" dirty="0">
              <a:solidFill>
                <a:schemeClr val="tx1"/>
              </a:solidFill>
            </a:endParaRPr>
          </a:p>
          <a:p>
            <a:pPr marL="571500" indent="-571500">
              <a:lnSpc>
                <a:spcPct val="150000"/>
              </a:lnSpc>
              <a:buFont typeface="Wingdings" panose="05000000000000000000" pitchFamily="2" charset="2"/>
              <a:buChar char="Ø"/>
            </a:pPr>
            <a:r>
              <a:rPr lang="en-IN" sz="3200" dirty="0"/>
              <a:t>Storage Capacity is 100 TB/User</a:t>
            </a:r>
            <a:endParaRPr lang="en-IN" sz="3200" dirty="0">
              <a:solidFill>
                <a:schemeClr val="tx1"/>
              </a:solidFill>
            </a:endParaRPr>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1761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255EE-E694-E27A-5E01-54214C78CD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43AF7E5-F0F4-09DA-43D3-12BE099CAA7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8A079012-E22D-70D4-B965-68747690D7F7}"/>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7A102B9C-3B03-9B44-F8BE-B0809EA3F676}"/>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819A53C9-6B7B-07E7-683F-76B4624CCA75}"/>
              </a:ext>
            </a:extLst>
          </p:cNvPr>
          <p:cNvSpPr txBox="1"/>
          <p:nvPr/>
        </p:nvSpPr>
        <p:spPr>
          <a:xfrm>
            <a:off x="4572000" y="1181100"/>
            <a:ext cx="10744200" cy="7448193"/>
          </a:xfrm>
          <a:prstGeom prst="rect">
            <a:avLst/>
          </a:prstGeom>
          <a:noFill/>
        </p:spPr>
        <p:txBody>
          <a:bodyPr wrap="square">
            <a:spAutoFit/>
          </a:bodyPr>
          <a:lstStyle/>
          <a:p>
            <a:endParaRPr lang="en-IN" sz="4800" b="1" dirty="0"/>
          </a:p>
          <a:p>
            <a:pPr algn="ctr">
              <a:lnSpc>
                <a:spcPct val="150000"/>
              </a:lnSpc>
            </a:pPr>
            <a:r>
              <a:rPr lang="en-IN" sz="4000" b="1" dirty="0"/>
              <a:t>WORKSPACES</a:t>
            </a:r>
            <a:endParaRPr lang="en-IN" sz="4000" b="1" dirty="0">
              <a:solidFill>
                <a:schemeClr val="tx1"/>
              </a:solidFill>
            </a:endParaRPr>
          </a:p>
          <a:p>
            <a:pPr marL="571500" indent="-571500">
              <a:lnSpc>
                <a:spcPct val="150000"/>
              </a:lnSpc>
              <a:buFont typeface="Wingdings" panose="05000000000000000000" pitchFamily="2" charset="2"/>
              <a:buChar char="Ø"/>
            </a:pPr>
            <a:endParaRPr lang="en-IN" sz="2800" dirty="0"/>
          </a:p>
          <a:p>
            <a:pPr marL="457200" indent="-457200" algn="just">
              <a:buFont typeface="Wingdings" panose="05000000000000000000" pitchFamily="2" charset="2"/>
              <a:buChar char="Ø"/>
            </a:pPr>
            <a:r>
              <a:rPr lang="en-IN" sz="3200" dirty="0">
                <a:solidFill>
                  <a:schemeClr val="tx1"/>
                </a:solidFill>
              </a:rPr>
              <a:t>Workspace is a shared environment for a group of people . You can have multiple Power BI content in a workspace.</a:t>
            </a:r>
          </a:p>
          <a:p>
            <a:pPr marL="457200" indent="-457200" algn="just">
              <a:buFont typeface="Wingdings" panose="05000000000000000000" pitchFamily="2" charset="2"/>
              <a:buChar char="Ø"/>
            </a:pPr>
            <a:r>
              <a:rPr lang="en-IN" sz="3200" dirty="0"/>
              <a:t>One Workspace have hundreds of dashboards, reports and datasets in it.</a:t>
            </a:r>
          </a:p>
          <a:p>
            <a:pPr marL="457200" indent="-457200" algn="just">
              <a:buFont typeface="Wingdings" panose="05000000000000000000" pitchFamily="2" charset="2"/>
              <a:buChar char="Ø"/>
            </a:pPr>
            <a:r>
              <a:rPr lang="en-IN" sz="3200" dirty="0">
                <a:solidFill>
                  <a:schemeClr val="tx1"/>
                </a:solidFill>
              </a:rPr>
              <a:t>You can add people (or Power BI account in other words) to the workspace and give them access to edit or read the content.</a:t>
            </a:r>
          </a:p>
          <a:p>
            <a:pPr marL="457200" indent="-457200" algn="just">
              <a:buFont typeface="Wingdings" panose="05000000000000000000" pitchFamily="2" charset="2"/>
              <a:buChar char="Ø"/>
            </a:pPr>
            <a:r>
              <a:rPr lang="en-IN" sz="3200" dirty="0"/>
              <a:t>We can create only one app per workspace.</a:t>
            </a:r>
            <a:endParaRPr lang="en-IN" sz="3200"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0B24423-3790-CCD1-FFC0-ADC4F285892D}"/>
              </a:ext>
            </a:extLst>
          </p:cNvPr>
          <p:cNvPicPr>
            <a:picLocks noChangeAspect="1"/>
          </p:cNvPicPr>
          <p:nvPr/>
        </p:nvPicPr>
        <p:blipFill>
          <a:blip r:embed="rId5"/>
          <a:stretch>
            <a:fillRect/>
          </a:stretch>
        </p:blipFill>
        <p:spPr>
          <a:xfrm>
            <a:off x="1904228" y="2047568"/>
            <a:ext cx="1383058" cy="7277354"/>
          </a:xfrm>
          <a:prstGeom prst="rect">
            <a:avLst/>
          </a:prstGeom>
        </p:spPr>
      </p:pic>
      <p:sp>
        <p:nvSpPr>
          <p:cNvPr id="11" name="Rectangle 10">
            <a:extLst>
              <a:ext uri="{FF2B5EF4-FFF2-40B4-BE49-F238E27FC236}">
                <a16:creationId xmlns:a16="http://schemas.microsoft.com/office/drawing/2014/main" id="{B64469D4-8D21-340B-993C-1B21CA47B8BF}"/>
              </a:ext>
            </a:extLst>
          </p:cNvPr>
          <p:cNvSpPr/>
          <p:nvPr/>
        </p:nvSpPr>
        <p:spPr>
          <a:xfrm>
            <a:off x="1917516" y="7229168"/>
            <a:ext cx="1383058" cy="2095754"/>
          </a:xfrm>
          <a:prstGeom prst="rect">
            <a:avLst/>
          </a:prstGeom>
          <a:solidFill>
            <a:schemeClr val="bg1">
              <a:alpha val="5000"/>
            </a:schemeClr>
          </a:solidFill>
          <a:ln w="18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Tree>
    <p:extLst>
      <p:ext uri="{BB962C8B-B14F-4D97-AF65-F5344CB8AC3E}">
        <p14:creationId xmlns:p14="http://schemas.microsoft.com/office/powerpoint/2010/main" val="29093210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9279A-2B45-BF79-92F7-CDFC09EA7C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A1C585-80B7-E4C1-11CF-30E9C0450F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0958B9BF-561F-6F05-75F1-DD4D26A6092B}"/>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320811CF-C6AD-DADB-051D-5E9E51A74DA1}"/>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031A1C8E-0531-7B82-9F9D-11487D27EF9A}"/>
              </a:ext>
            </a:extLst>
          </p:cNvPr>
          <p:cNvSpPr txBox="1"/>
          <p:nvPr/>
        </p:nvSpPr>
        <p:spPr>
          <a:xfrm>
            <a:off x="3491074" y="1333500"/>
            <a:ext cx="11596526" cy="8956298"/>
          </a:xfrm>
          <a:prstGeom prst="rect">
            <a:avLst/>
          </a:prstGeom>
          <a:noFill/>
        </p:spPr>
        <p:txBody>
          <a:bodyPr wrap="square">
            <a:spAutoFit/>
          </a:bodyPr>
          <a:lstStyle/>
          <a:p>
            <a:endParaRPr lang="en-IN" sz="4800" b="1" dirty="0"/>
          </a:p>
          <a:p>
            <a:pPr algn="ctr">
              <a:lnSpc>
                <a:spcPct val="150000"/>
              </a:lnSpc>
            </a:pPr>
            <a:r>
              <a:rPr lang="en-IN" sz="4000" b="1" dirty="0"/>
              <a:t>Difference Between MY WORKSPACE And USER WORKSPACE</a:t>
            </a:r>
            <a:endParaRPr lang="en-IN" sz="4000" b="1" dirty="0">
              <a:solidFill>
                <a:schemeClr val="tx1"/>
              </a:solidFill>
            </a:endParaRPr>
          </a:p>
          <a:p>
            <a:pPr marL="571500" indent="-571500" algn="just">
              <a:lnSpc>
                <a:spcPct val="150000"/>
              </a:lnSpc>
              <a:buFont typeface="Wingdings" panose="05000000000000000000" pitchFamily="2" charset="2"/>
              <a:buChar char="Ø"/>
            </a:pPr>
            <a:r>
              <a:rPr lang="en-IN" sz="2800" dirty="0"/>
              <a:t>My Workspace is a personal workspace for any Power BI customer to work with your own content. Only you have access to your my workspace. You can share dashboards and reports from your my workspace.</a:t>
            </a:r>
          </a:p>
          <a:p>
            <a:pPr algn="just">
              <a:lnSpc>
                <a:spcPct val="150000"/>
              </a:lnSpc>
            </a:pPr>
            <a:endParaRPr lang="en-IN" sz="2800" dirty="0"/>
          </a:p>
          <a:p>
            <a:pPr marL="571500" indent="-571500" algn="just">
              <a:lnSpc>
                <a:spcPct val="150000"/>
              </a:lnSpc>
              <a:buFont typeface="Wingdings" panose="05000000000000000000" pitchFamily="2" charset="2"/>
              <a:buChar char="Ø"/>
            </a:pPr>
            <a:r>
              <a:rPr lang="en-IN" sz="2800" dirty="0"/>
              <a:t>Workspaces are used to collaborate and share content with colleagues. You can add colleagues to your workspaces and collaborate on dashboards, reports, workbooks and datasets. With one exception , each workspace member needs a Power BI Pro or Premium Per User(PPU) license.</a:t>
            </a:r>
          </a:p>
          <a:p>
            <a:pPr marL="342900" indent="-342900">
              <a:buFont typeface="Wingdings" panose="05000000000000000000" pitchFamily="2" charset="2"/>
              <a:buChar char="Ø"/>
            </a:pPr>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06D102E-96D6-B5CF-46DA-212269E4883D}"/>
              </a:ext>
            </a:extLst>
          </p:cNvPr>
          <p:cNvPicPr>
            <a:picLocks noChangeAspect="1"/>
          </p:cNvPicPr>
          <p:nvPr/>
        </p:nvPicPr>
        <p:blipFill>
          <a:blip r:embed="rId5"/>
          <a:stretch>
            <a:fillRect/>
          </a:stretch>
        </p:blipFill>
        <p:spPr>
          <a:xfrm>
            <a:off x="1904228" y="2047568"/>
            <a:ext cx="1383058" cy="7277354"/>
          </a:xfrm>
          <a:prstGeom prst="rect">
            <a:avLst/>
          </a:prstGeom>
        </p:spPr>
      </p:pic>
      <p:sp>
        <p:nvSpPr>
          <p:cNvPr id="11" name="Rectangle 10">
            <a:extLst>
              <a:ext uri="{FF2B5EF4-FFF2-40B4-BE49-F238E27FC236}">
                <a16:creationId xmlns:a16="http://schemas.microsoft.com/office/drawing/2014/main" id="{B94B5B60-12E3-7CAD-3145-62EEB768CA70}"/>
              </a:ext>
            </a:extLst>
          </p:cNvPr>
          <p:cNvSpPr/>
          <p:nvPr/>
        </p:nvSpPr>
        <p:spPr>
          <a:xfrm>
            <a:off x="1917516" y="7229168"/>
            <a:ext cx="1383058" cy="2095754"/>
          </a:xfrm>
          <a:prstGeom prst="rect">
            <a:avLst/>
          </a:prstGeom>
          <a:solidFill>
            <a:schemeClr val="bg1">
              <a:alpha val="5000"/>
            </a:schemeClr>
          </a:solidFill>
          <a:ln w="18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Tree>
    <p:extLst>
      <p:ext uri="{BB962C8B-B14F-4D97-AF65-F5344CB8AC3E}">
        <p14:creationId xmlns:p14="http://schemas.microsoft.com/office/powerpoint/2010/main" val="2618955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5B9DB-7306-D37C-C576-AA1906FD66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A16C3A-04C1-1735-4F31-4DBA802BCD2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8DE8A059-6FD5-02EE-EF9C-B1304EE2B017}"/>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AEEA5142-D0DE-71AB-B508-5D157054190F}"/>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2F68E9ED-2AE6-54A5-AF62-D2C592EEDA3C}"/>
              </a:ext>
            </a:extLst>
          </p:cNvPr>
          <p:cNvSpPr txBox="1"/>
          <p:nvPr/>
        </p:nvSpPr>
        <p:spPr>
          <a:xfrm>
            <a:off x="2800965" y="190500"/>
            <a:ext cx="10439400" cy="4124206"/>
          </a:xfrm>
          <a:prstGeom prst="rect">
            <a:avLst/>
          </a:prstGeom>
          <a:noFill/>
        </p:spPr>
        <p:txBody>
          <a:bodyPr wrap="square">
            <a:spAutoFit/>
          </a:bodyPr>
          <a:lstStyle/>
          <a:p>
            <a:endParaRPr lang="en-IN" sz="4800" b="1" dirty="0"/>
          </a:p>
          <a:p>
            <a:pPr algn="ctr">
              <a:lnSpc>
                <a:spcPct val="150000"/>
              </a:lnSpc>
            </a:pPr>
            <a:r>
              <a:rPr lang="en-IN" sz="4000" b="1" dirty="0"/>
              <a:t>WORKSPACE CREATION</a:t>
            </a:r>
            <a:endParaRPr lang="en-IN" sz="4000" b="1" dirty="0">
              <a:solidFill>
                <a:schemeClr val="tx1"/>
              </a:solidFill>
            </a:endParaRPr>
          </a:p>
          <a:p>
            <a:pPr marL="571500" indent="-571500">
              <a:lnSpc>
                <a:spcPct val="150000"/>
              </a:lnSpc>
              <a:buFont typeface="Wingdings" panose="05000000000000000000" pitchFamily="2" charset="2"/>
              <a:buChar char="Ø"/>
            </a:pPr>
            <a:endParaRPr lang="en-IN" sz="2800" dirty="0"/>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9A3BCBA2-CC2E-3209-C8CC-4A61D61B69AF}"/>
              </a:ext>
            </a:extLst>
          </p:cNvPr>
          <p:cNvPicPr>
            <a:picLocks noChangeAspect="1"/>
          </p:cNvPicPr>
          <p:nvPr/>
        </p:nvPicPr>
        <p:blipFill>
          <a:blip r:embed="rId5"/>
          <a:stretch>
            <a:fillRect/>
          </a:stretch>
        </p:blipFill>
        <p:spPr>
          <a:xfrm>
            <a:off x="4267200" y="2258748"/>
            <a:ext cx="8660372" cy="7498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94137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35D16-76AF-F315-F1B8-A5EEA61ECE1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DD4B799-117A-6F44-C96C-28A56A646B5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7CF5C8C0-044A-07B9-F3D5-7E6FEA33F145}"/>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183356D5-1B7C-D7E1-0DF5-B1D3E77BC478}"/>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A7E5B68F-0D20-6AD1-2895-F3EAEA7E93D7}"/>
              </a:ext>
            </a:extLst>
          </p:cNvPr>
          <p:cNvSpPr txBox="1"/>
          <p:nvPr/>
        </p:nvSpPr>
        <p:spPr>
          <a:xfrm>
            <a:off x="2800965" y="190500"/>
            <a:ext cx="10439400" cy="4124206"/>
          </a:xfrm>
          <a:prstGeom prst="rect">
            <a:avLst/>
          </a:prstGeom>
          <a:noFill/>
        </p:spPr>
        <p:txBody>
          <a:bodyPr wrap="square">
            <a:spAutoFit/>
          </a:bodyPr>
          <a:lstStyle/>
          <a:p>
            <a:endParaRPr lang="en-IN" sz="4800" b="1" dirty="0"/>
          </a:p>
          <a:p>
            <a:pPr algn="ctr">
              <a:lnSpc>
                <a:spcPct val="150000"/>
              </a:lnSpc>
            </a:pPr>
            <a:r>
              <a:rPr lang="en-IN" sz="4000" b="1" dirty="0"/>
              <a:t>WORKSPACE CREATION</a:t>
            </a:r>
            <a:endParaRPr lang="en-IN" sz="4000" b="1" dirty="0">
              <a:solidFill>
                <a:schemeClr val="tx1"/>
              </a:solidFill>
            </a:endParaRPr>
          </a:p>
          <a:p>
            <a:pPr marL="571500" indent="-571500">
              <a:lnSpc>
                <a:spcPct val="150000"/>
              </a:lnSpc>
              <a:buFont typeface="Wingdings" panose="05000000000000000000" pitchFamily="2" charset="2"/>
              <a:buChar char="Ø"/>
            </a:pPr>
            <a:endParaRPr lang="en-IN" sz="2800" dirty="0"/>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FA2A94D-F8D5-C092-20E4-1DB569A21218}"/>
              </a:ext>
            </a:extLst>
          </p:cNvPr>
          <p:cNvPicPr>
            <a:picLocks noChangeAspect="1"/>
          </p:cNvPicPr>
          <p:nvPr/>
        </p:nvPicPr>
        <p:blipFill>
          <a:blip r:embed="rId5"/>
          <a:stretch>
            <a:fillRect/>
          </a:stretch>
        </p:blipFill>
        <p:spPr>
          <a:xfrm>
            <a:off x="2209800" y="2714462"/>
            <a:ext cx="12344400" cy="65156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8227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4788F-0EB3-DE60-002F-98438F157A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0CDAAC-7B6A-C80A-5A8C-3BC445C6A5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A81ACD3A-387D-7D0D-B839-0A64F0EA2D10}"/>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5D6EDD30-ABE4-D3F4-09FD-ACF6B0AC76DC}"/>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19A41DE2-9BB8-9DC2-33B8-1DBBDAF0F5E4}"/>
              </a:ext>
            </a:extLst>
          </p:cNvPr>
          <p:cNvSpPr txBox="1"/>
          <p:nvPr/>
        </p:nvSpPr>
        <p:spPr>
          <a:xfrm>
            <a:off x="1828800" y="1861397"/>
            <a:ext cx="6400800" cy="7478970"/>
          </a:xfrm>
          <a:prstGeom prst="rect">
            <a:avLst/>
          </a:prstGeom>
          <a:noFill/>
        </p:spPr>
        <p:txBody>
          <a:bodyPr wrap="square">
            <a:spAutoFit/>
          </a:bodyPr>
          <a:lstStyle/>
          <a:p>
            <a:pPr marL="285750" indent="-285750" algn="just">
              <a:buFont typeface="Wingdings" panose="05000000000000000000" pitchFamily="2" charset="2"/>
              <a:buChar char="Ø"/>
            </a:pPr>
            <a:r>
              <a:rPr lang="en-IN" sz="2400" b="1" dirty="0">
                <a:solidFill>
                  <a:schemeClr val="tx1"/>
                </a:solidFill>
              </a:rPr>
              <a:t>RECENT SOURCES </a:t>
            </a:r>
          </a:p>
          <a:p>
            <a:pPr algn="just"/>
            <a:endParaRPr lang="en-IN" sz="2400" b="1" dirty="0">
              <a:solidFill>
                <a:schemeClr val="tx1"/>
              </a:solidFill>
            </a:endParaRPr>
          </a:p>
          <a:p>
            <a:pPr marL="342900" indent="-342900" algn="just">
              <a:buFont typeface="Arial" panose="020B0604020202020204" pitchFamily="34" charset="0"/>
              <a:buChar char="•"/>
            </a:pPr>
            <a:r>
              <a:rPr lang="en-IN" sz="2400" dirty="0">
                <a:solidFill>
                  <a:schemeClr val="tx1"/>
                </a:solidFill>
              </a:rPr>
              <a:t>THIS OPTION ALLOWS TO QUICKLY ACCESS DATA SOURCES THAT YOU HAVE PREVIOUSLY CONNECTED TO.</a:t>
            </a:r>
          </a:p>
          <a:p>
            <a:pPr marL="285750" indent="-285750" algn="just">
              <a:buFont typeface="Wingdings" panose="05000000000000000000" pitchFamily="2" charset="2"/>
              <a:buChar char="§"/>
            </a:pPr>
            <a:endParaRPr lang="en-IN" sz="2400" dirty="0">
              <a:solidFill>
                <a:schemeClr val="tx1"/>
              </a:solidFill>
            </a:endParaRPr>
          </a:p>
          <a:p>
            <a:pPr algn="just"/>
            <a:endParaRPr lang="en-IN" sz="2400" dirty="0">
              <a:solidFill>
                <a:schemeClr val="tx1"/>
              </a:solidFill>
            </a:endParaRPr>
          </a:p>
          <a:p>
            <a:pPr algn="just"/>
            <a:endParaRPr lang="en-IN" sz="2400" dirty="0"/>
          </a:p>
          <a:p>
            <a:pPr algn="just"/>
            <a:endParaRPr lang="en-IN" sz="2400" dirty="0">
              <a:solidFill>
                <a:schemeClr val="tx1"/>
              </a:solidFill>
            </a:endParaRPr>
          </a:p>
          <a:p>
            <a:pPr algn="just"/>
            <a:endParaRPr lang="en-IN" sz="2400" dirty="0"/>
          </a:p>
          <a:p>
            <a:pPr algn="just"/>
            <a:endParaRPr lang="en-IN" sz="2400" dirty="0">
              <a:solidFill>
                <a:schemeClr val="tx1"/>
              </a:solidFill>
            </a:endParaRPr>
          </a:p>
          <a:p>
            <a:pPr algn="just"/>
            <a:endParaRPr lang="en-IN" sz="2400" dirty="0"/>
          </a:p>
          <a:p>
            <a:pPr algn="just"/>
            <a:endParaRPr lang="en-IN" sz="2400" dirty="0">
              <a:solidFill>
                <a:schemeClr val="tx1"/>
              </a:solidFill>
            </a:endParaRPr>
          </a:p>
          <a:p>
            <a:pPr marL="285750" indent="-285750" algn="just">
              <a:buFont typeface="Wingdings" panose="05000000000000000000" pitchFamily="2" charset="2"/>
              <a:buChar char="§"/>
            </a:pPr>
            <a:endParaRPr lang="en-IN" sz="2400" dirty="0">
              <a:solidFill>
                <a:schemeClr val="tx1"/>
              </a:solidFill>
            </a:endParaRPr>
          </a:p>
          <a:p>
            <a:pPr marL="285750" indent="-285750" algn="just">
              <a:buFont typeface="Wingdings" panose="05000000000000000000" pitchFamily="2" charset="2"/>
              <a:buChar char="Ø"/>
            </a:pPr>
            <a:r>
              <a:rPr lang="en-IN" sz="2400" b="1" dirty="0">
                <a:solidFill>
                  <a:schemeClr val="tx1"/>
                </a:solidFill>
              </a:rPr>
              <a:t>ENTER DATA</a:t>
            </a:r>
          </a:p>
          <a:p>
            <a:pPr algn="just"/>
            <a:endParaRPr lang="en-IN" sz="2400" b="1" dirty="0">
              <a:solidFill>
                <a:schemeClr val="tx1"/>
              </a:solidFill>
            </a:endParaRPr>
          </a:p>
          <a:p>
            <a:pPr marL="342900" indent="-342900" algn="just">
              <a:buFont typeface="Arial" panose="020B0604020202020204" pitchFamily="34" charset="0"/>
              <a:buChar char="•"/>
            </a:pPr>
            <a:r>
              <a:rPr lang="en-IN" sz="2400" dirty="0">
                <a:solidFill>
                  <a:schemeClr val="tx1"/>
                </a:solidFill>
              </a:rPr>
              <a:t>IT ALLOWS YOU TO MANUALLY CREATE A NEW TABLE BY TYPING IN DATA DIRECTLY - SIMILAR TO ENTERING DATA IN AN EXCEL SPREADSHEET.</a:t>
            </a: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E37EEBD-8101-AC37-9B4F-1BEC2D1164DE}"/>
              </a:ext>
            </a:extLst>
          </p:cNvPr>
          <p:cNvPicPr>
            <a:picLocks noChangeAspect="1"/>
          </p:cNvPicPr>
          <p:nvPr/>
        </p:nvPicPr>
        <p:blipFill>
          <a:blip r:embed="rId5"/>
          <a:stretch>
            <a:fillRect/>
          </a:stretch>
        </p:blipFill>
        <p:spPr>
          <a:xfrm>
            <a:off x="9144000" y="1333500"/>
            <a:ext cx="4495800" cy="40743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A9EB2E39-3BAD-E19E-EFD9-0D829A91105F}"/>
              </a:ext>
            </a:extLst>
          </p:cNvPr>
          <p:cNvPicPr>
            <a:picLocks noChangeAspect="1"/>
          </p:cNvPicPr>
          <p:nvPr/>
        </p:nvPicPr>
        <p:blipFill>
          <a:blip r:embed="rId6"/>
          <a:stretch>
            <a:fillRect/>
          </a:stretch>
        </p:blipFill>
        <p:spPr>
          <a:xfrm>
            <a:off x="9953796" y="6401790"/>
            <a:ext cx="4295604" cy="3466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74819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F4CDE-4C12-26A3-4C0B-180B5B6637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A261B1-B445-0BD9-B5D9-0C190540ED7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C85B08CD-07F8-0ED0-0316-3B6BF0CDE52A}"/>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BCFB2F3F-AED3-1922-0881-9ABD0A40A62C}"/>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9D145DD7-CFF8-0CBC-4B90-7A52A8BF0AFE}"/>
              </a:ext>
            </a:extLst>
          </p:cNvPr>
          <p:cNvSpPr txBox="1"/>
          <p:nvPr/>
        </p:nvSpPr>
        <p:spPr>
          <a:xfrm>
            <a:off x="2800965" y="190500"/>
            <a:ext cx="10439400" cy="7632859"/>
          </a:xfrm>
          <a:prstGeom prst="rect">
            <a:avLst/>
          </a:prstGeom>
          <a:noFill/>
        </p:spPr>
        <p:txBody>
          <a:bodyPr wrap="square">
            <a:spAutoFit/>
          </a:bodyPr>
          <a:lstStyle/>
          <a:p>
            <a:endParaRPr lang="en-IN" sz="4800" b="1" dirty="0"/>
          </a:p>
          <a:p>
            <a:pPr marL="457200" indent="-457200" algn="just">
              <a:lnSpc>
                <a:spcPct val="150000"/>
              </a:lnSpc>
              <a:buFont typeface="Wingdings" panose="05000000000000000000" pitchFamily="2" charset="2"/>
              <a:buChar char="Ø"/>
            </a:pPr>
            <a:r>
              <a:rPr lang="en-IN" sz="3200" b="1" dirty="0">
                <a:solidFill>
                  <a:schemeClr val="tx1"/>
                </a:solidFill>
              </a:rPr>
              <a:t>Rep</a:t>
            </a:r>
            <a:r>
              <a:rPr lang="en-IN" sz="3200" b="1" dirty="0"/>
              <a:t>ort</a:t>
            </a:r>
            <a:r>
              <a:rPr lang="en-IN" sz="3200" dirty="0"/>
              <a:t> : A report is an interactive visualization created from data.</a:t>
            </a:r>
          </a:p>
          <a:p>
            <a:pPr marL="457200" indent="-457200" algn="just">
              <a:lnSpc>
                <a:spcPct val="150000"/>
              </a:lnSpc>
              <a:buFont typeface="Wingdings" panose="05000000000000000000" pitchFamily="2" charset="2"/>
              <a:buChar char="Ø"/>
            </a:pPr>
            <a:endParaRPr lang="en-IN" sz="3200" dirty="0">
              <a:solidFill>
                <a:schemeClr val="tx1"/>
              </a:solidFill>
            </a:endParaRPr>
          </a:p>
          <a:p>
            <a:pPr marL="457200" indent="-457200" algn="just">
              <a:lnSpc>
                <a:spcPct val="150000"/>
              </a:lnSpc>
              <a:buFont typeface="Wingdings" panose="05000000000000000000" pitchFamily="2" charset="2"/>
              <a:buChar char="Ø"/>
            </a:pPr>
            <a:r>
              <a:rPr lang="en-IN" sz="3200" b="1" dirty="0"/>
              <a:t>Semantic Model (Dataset)</a:t>
            </a:r>
            <a:r>
              <a:rPr lang="en-IN" sz="3200" dirty="0"/>
              <a:t> : It is structured data model with tables, relationships and measures used to built reports.</a:t>
            </a:r>
            <a:endParaRPr lang="en-IN" sz="3200" dirty="0">
              <a:solidFill>
                <a:schemeClr val="tx1"/>
              </a:solidFill>
            </a:endParaRPr>
          </a:p>
          <a:p>
            <a:pPr marL="571500" indent="-571500">
              <a:lnSpc>
                <a:spcPct val="150000"/>
              </a:lnSpc>
              <a:buFont typeface="Wingdings" panose="05000000000000000000" pitchFamily="2" charset="2"/>
              <a:buChar char="Ø"/>
            </a:pPr>
            <a:endParaRPr lang="en-IN" sz="2800" dirty="0"/>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0062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ACDA4-FE4A-9237-63DF-755EFFEC53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AA4D54-A00B-4F8A-540D-23FE41CFFBB2}"/>
              </a:ext>
            </a:extLst>
          </p:cNvPr>
          <p:cNvSpPr/>
          <p:nvPr/>
        </p:nvSpPr>
        <p:spPr>
          <a:xfrm>
            <a:off x="-1229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7193699D-9D70-C00C-B680-DF88F5081EDA}"/>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05DB547C-2F67-4336-A6F0-A0E1DA305748}"/>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D0F97F55-B805-8046-AA69-1300107B0716}"/>
              </a:ext>
            </a:extLst>
          </p:cNvPr>
          <p:cNvSpPr txBox="1"/>
          <p:nvPr/>
        </p:nvSpPr>
        <p:spPr>
          <a:xfrm>
            <a:off x="2891566" y="839629"/>
            <a:ext cx="10439400" cy="10095071"/>
          </a:xfrm>
          <a:prstGeom prst="rect">
            <a:avLst/>
          </a:prstGeom>
          <a:noFill/>
        </p:spPr>
        <p:txBody>
          <a:bodyPr wrap="square">
            <a:spAutoFit/>
          </a:bodyPr>
          <a:lstStyle/>
          <a:p>
            <a:pPr algn="ctr"/>
            <a:r>
              <a:rPr lang="en-IN" sz="4800" b="1" dirty="0"/>
              <a:t>Roles To Handle Workspaces</a:t>
            </a:r>
          </a:p>
          <a:p>
            <a:endParaRPr lang="en-IN" sz="3200" b="1" dirty="0"/>
          </a:p>
          <a:p>
            <a:r>
              <a:rPr lang="en-IN" sz="3200" b="1" dirty="0"/>
              <a:t>Go To Manage Access -&gt; Add People</a:t>
            </a:r>
          </a:p>
          <a:p>
            <a:endParaRPr lang="en-IN" sz="4800" b="1" dirty="0"/>
          </a:p>
          <a:p>
            <a:pPr marL="457200" indent="-457200" algn="just">
              <a:lnSpc>
                <a:spcPct val="150000"/>
              </a:lnSpc>
              <a:buFont typeface="Wingdings" panose="05000000000000000000" pitchFamily="2" charset="2"/>
              <a:buChar char="Ø"/>
            </a:pPr>
            <a:r>
              <a:rPr lang="en-IN" sz="3200" b="1" dirty="0"/>
              <a:t>Admin</a:t>
            </a:r>
            <a:r>
              <a:rPr lang="en-IN" sz="3200" dirty="0"/>
              <a:t> : Full Control(add/remove users, publish, update, delete, content).</a:t>
            </a:r>
          </a:p>
          <a:p>
            <a:pPr marL="457200" indent="-457200" algn="just">
              <a:lnSpc>
                <a:spcPct val="150000"/>
              </a:lnSpc>
              <a:buFont typeface="Wingdings" panose="05000000000000000000" pitchFamily="2" charset="2"/>
              <a:buChar char="Ø"/>
            </a:pPr>
            <a:r>
              <a:rPr lang="en-IN" sz="3200" b="1" dirty="0"/>
              <a:t>Member </a:t>
            </a:r>
            <a:r>
              <a:rPr lang="en-IN" sz="3200" dirty="0"/>
              <a:t>: Can edit, publish and schedule refreshes.</a:t>
            </a:r>
            <a:endParaRPr lang="en-IN" sz="3200" b="1" dirty="0"/>
          </a:p>
          <a:p>
            <a:pPr marL="457200" indent="-457200" algn="just">
              <a:lnSpc>
                <a:spcPct val="150000"/>
              </a:lnSpc>
              <a:buFont typeface="Wingdings" panose="05000000000000000000" pitchFamily="2" charset="2"/>
              <a:buChar char="Ø"/>
            </a:pPr>
            <a:r>
              <a:rPr lang="en-IN" sz="3200" b="1" dirty="0"/>
              <a:t>Contributor </a:t>
            </a:r>
            <a:r>
              <a:rPr lang="en-IN" sz="3200" dirty="0"/>
              <a:t>: Can publish content but can’t update/delete reports or manage permissions.</a:t>
            </a:r>
            <a:endParaRPr lang="en-IN" sz="3200" b="1" dirty="0"/>
          </a:p>
          <a:p>
            <a:pPr marL="457200" indent="-457200" algn="just">
              <a:lnSpc>
                <a:spcPct val="150000"/>
              </a:lnSpc>
              <a:buFont typeface="Wingdings" panose="05000000000000000000" pitchFamily="2" charset="2"/>
              <a:buChar char="Ø"/>
            </a:pPr>
            <a:r>
              <a:rPr lang="en-IN" sz="3200" b="1" dirty="0"/>
              <a:t>Viewer</a:t>
            </a:r>
            <a:r>
              <a:rPr lang="en-IN" sz="3200" dirty="0"/>
              <a:t> : Can view content, can’t make any changes.</a:t>
            </a:r>
            <a:endParaRPr lang="en-IN" sz="3200" b="1" dirty="0"/>
          </a:p>
          <a:p>
            <a:pPr marL="457200" indent="-457200" algn="just">
              <a:lnSpc>
                <a:spcPct val="150000"/>
              </a:lnSpc>
              <a:buFont typeface="Wingdings" panose="05000000000000000000" pitchFamily="2" charset="2"/>
              <a:buChar char="Ø"/>
            </a:pPr>
            <a:endParaRPr lang="en-IN" sz="3200" dirty="0">
              <a:solidFill>
                <a:schemeClr val="tx1"/>
              </a:solidFill>
            </a:endParaRPr>
          </a:p>
          <a:p>
            <a:pPr marL="571500" indent="-571500">
              <a:lnSpc>
                <a:spcPct val="150000"/>
              </a:lnSpc>
              <a:buFont typeface="Wingdings" panose="05000000000000000000" pitchFamily="2" charset="2"/>
              <a:buChar char="Ø"/>
            </a:pPr>
            <a:endParaRPr lang="en-IN" sz="2800" dirty="0"/>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66575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88BF5-3FCC-5D6D-BF5A-DF9D3E1B39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0D8FDF-6828-726A-60E1-FFF1063A1A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6829C9AA-605E-8633-0B5C-6189C7BC99C2}"/>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05DC0EA4-2FCF-6EE5-6AD0-9591A90F1A8E}"/>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DD3002D6-48CE-6510-B296-E9669D31AF2B}"/>
              </a:ext>
            </a:extLst>
          </p:cNvPr>
          <p:cNvSpPr txBox="1"/>
          <p:nvPr/>
        </p:nvSpPr>
        <p:spPr>
          <a:xfrm>
            <a:off x="2343765" y="266700"/>
            <a:ext cx="12362835" cy="6894195"/>
          </a:xfrm>
          <a:prstGeom prst="rect">
            <a:avLst/>
          </a:prstGeom>
          <a:noFill/>
        </p:spPr>
        <p:txBody>
          <a:bodyPr wrap="square">
            <a:spAutoFit/>
          </a:bodyPr>
          <a:lstStyle/>
          <a:p>
            <a:pPr algn="ctr"/>
            <a:r>
              <a:rPr lang="en-IN" sz="4800" b="1" dirty="0"/>
              <a:t>DASHBOARD</a:t>
            </a:r>
          </a:p>
          <a:p>
            <a:endParaRPr lang="en-IN" sz="4800" b="1" dirty="0"/>
          </a:p>
          <a:p>
            <a:pPr marL="457200" indent="-457200" algn="just">
              <a:lnSpc>
                <a:spcPct val="150000"/>
              </a:lnSpc>
              <a:buFont typeface="Wingdings" panose="05000000000000000000" pitchFamily="2" charset="2"/>
              <a:buChar char="Ø"/>
            </a:pPr>
            <a:r>
              <a:rPr lang="en-IN" sz="3200" dirty="0">
                <a:solidFill>
                  <a:schemeClr val="tx1"/>
                </a:solidFill>
              </a:rPr>
              <a:t>A dashboard in Power BI service is a single-page, interactive canvas with visuals(tiles) from one or more reports or datasets.</a:t>
            </a:r>
          </a:p>
          <a:p>
            <a:pPr marL="457200" indent="-457200" algn="just">
              <a:lnSpc>
                <a:spcPct val="150000"/>
              </a:lnSpc>
              <a:buFont typeface="Wingdings" panose="05000000000000000000" pitchFamily="2" charset="2"/>
              <a:buChar char="Ø"/>
            </a:pPr>
            <a:r>
              <a:rPr lang="en-IN" sz="3200" dirty="0"/>
              <a:t>With the use of Dashboard we can overview important visuals on one page.</a:t>
            </a:r>
            <a:endParaRPr lang="en-IN" sz="3200" dirty="0">
              <a:solidFill>
                <a:schemeClr val="tx1"/>
              </a:solidFill>
            </a:endParaRPr>
          </a:p>
          <a:p>
            <a:pPr marL="571500" indent="-571500">
              <a:lnSpc>
                <a:spcPct val="150000"/>
              </a:lnSpc>
              <a:buFont typeface="Wingdings" panose="05000000000000000000" pitchFamily="2" charset="2"/>
              <a:buChar char="Ø"/>
            </a:pPr>
            <a:endParaRPr lang="en-IN" sz="2800" dirty="0"/>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9B050F3-F96B-A1EB-ECBD-625784C00456}"/>
              </a:ext>
            </a:extLst>
          </p:cNvPr>
          <p:cNvPicPr>
            <a:picLocks noChangeAspect="1"/>
          </p:cNvPicPr>
          <p:nvPr/>
        </p:nvPicPr>
        <p:blipFill>
          <a:blip r:embed="rId5"/>
          <a:stretch>
            <a:fillRect/>
          </a:stretch>
        </p:blipFill>
        <p:spPr>
          <a:xfrm>
            <a:off x="2343765" y="5541481"/>
            <a:ext cx="6370872" cy="3772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B39FD0F-1164-36C6-BD2E-A7CAAB843923}"/>
              </a:ext>
            </a:extLst>
          </p:cNvPr>
          <p:cNvPicPr>
            <a:picLocks noChangeAspect="1"/>
          </p:cNvPicPr>
          <p:nvPr/>
        </p:nvPicPr>
        <p:blipFill>
          <a:blip r:embed="rId6"/>
          <a:stretch>
            <a:fillRect/>
          </a:stretch>
        </p:blipFill>
        <p:spPr>
          <a:xfrm>
            <a:off x="9906000" y="4466449"/>
            <a:ext cx="6248400" cy="5530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20074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34A6-3A80-EA5C-D482-E197274DE36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16B2A6-4C55-AF88-BAE6-C3DE72EEEF7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A9D942E7-AA07-22A8-BA52-220035E5E055}"/>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D6C3B6D5-8BED-E419-79D5-FB9090284AC1}"/>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79A868DE-CD3B-947C-D031-6BCECDA735AE}"/>
              </a:ext>
            </a:extLst>
          </p:cNvPr>
          <p:cNvSpPr txBox="1"/>
          <p:nvPr/>
        </p:nvSpPr>
        <p:spPr>
          <a:xfrm>
            <a:off x="2338849" y="1021825"/>
            <a:ext cx="12362835" cy="6524863"/>
          </a:xfrm>
          <a:prstGeom prst="rect">
            <a:avLst/>
          </a:prstGeom>
          <a:noFill/>
        </p:spPr>
        <p:txBody>
          <a:bodyPr wrap="square">
            <a:spAutoFit/>
          </a:bodyPr>
          <a:lstStyle/>
          <a:p>
            <a:pPr algn="ctr"/>
            <a:r>
              <a:rPr lang="en-IN" sz="4800" b="1" dirty="0"/>
              <a:t>ROW LEVEL SECURITY</a:t>
            </a:r>
          </a:p>
          <a:p>
            <a:endParaRPr lang="en-IN" sz="4800" b="1" dirty="0"/>
          </a:p>
          <a:p>
            <a:pPr marL="571500" indent="-571500">
              <a:lnSpc>
                <a:spcPct val="150000"/>
              </a:lnSpc>
              <a:buFont typeface="Wingdings" panose="05000000000000000000" pitchFamily="2" charset="2"/>
              <a:buChar char="Ø"/>
            </a:pPr>
            <a:r>
              <a:rPr lang="en-IN" sz="2800" dirty="0"/>
              <a:t>Row-Level Security showing only specific rows of data to each user based on rules you set.</a:t>
            </a:r>
          </a:p>
          <a:p>
            <a:pPr marL="571500" indent="-571500">
              <a:lnSpc>
                <a:spcPct val="150000"/>
              </a:lnSpc>
              <a:buFont typeface="Wingdings" panose="05000000000000000000" pitchFamily="2" charset="2"/>
              <a:buChar char="Ø"/>
            </a:pPr>
            <a:r>
              <a:rPr lang="en-IN" sz="2800" dirty="0"/>
              <a:t>There are two types of Row-Level Security :</a:t>
            </a:r>
          </a:p>
          <a:p>
            <a:pPr marL="457200" indent="-457200">
              <a:lnSpc>
                <a:spcPct val="150000"/>
              </a:lnSpc>
              <a:buFont typeface="Arial" panose="020B0604020202020204" pitchFamily="34" charset="0"/>
              <a:buChar char="•"/>
            </a:pPr>
            <a:r>
              <a:rPr lang="en-IN" sz="2800" dirty="0"/>
              <a:t>Static Row-Level Security</a:t>
            </a:r>
          </a:p>
          <a:p>
            <a:pPr marL="457200" indent="-457200">
              <a:lnSpc>
                <a:spcPct val="150000"/>
              </a:lnSpc>
              <a:buFont typeface="Arial" panose="020B0604020202020204" pitchFamily="34" charset="0"/>
              <a:buChar char="•"/>
            </a:pPr>
            <a:r>
              <a:rPr lang="en-IN" sz="2800" dirty="0"/>
              <a:t>Dynamic Row-Level Security</a:t>
            </a:r>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212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42D1D-1BE4-92F2-38A9-EC3D9DD4B6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0F58965-2B03-5C1D-C72D-195E21FB14D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6FCAE4BA-C2A6-B4F3-A658-000D53ACDE87}"/>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AA6CDA3F-D50E-1C7E-506A-BEDC40C5F896}"/>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AC9673FD-1346-FD34-9367-78B3F000AD57}"/>
              </a:ext>
            </a:extLst>
          </p:cNvPr>
          <p:cNvSpPr txBox="1"/>
          <p:nvPr/>
        </p:nvSpPr>
        <p:spPr>
          <a:xfrm>
            <a:off x="2800965" y="190500"/>
            <a:ext cx="10439400" cy="10248960"/>
          </a:xfrm>
          <a:prstGeom prst="rect">
            <a:avLst/>
          </a:prstGeom>
          <a:noFill/>
        </p:spPr>
        <p:txBody>
          <a:bodyPr wrap="square">
            <a:spAutoFit/>
          </a:bodyPr>
          <a:lstStyle/>
          <a:p>
            <a:pPr algn="ctr"/>
            <a:r>
              <a:rPr lang="en-IN" sz="4800" b="1" dirty="0"/>
              <a:t>How To Create Static RLS</a:t>
            </a:r>
          </a:p>
          <a:p>
            <a:pPr algn="ctr"/>
            <a:endParaRPr lang="en-IN" sz="2800" b="1" dirty="0"/>
          </a:p>
          <a:p>
            <a:pPr marL="457200" indent="-457200">
              <a:buFont typeface="Wingdings" panose="05000000000000000000" pitchFamily="2" charset="2"/>
              <a:buChar char="Ø"/>
            </a:pPr>
            <a:r>
              <a:rPr lang="en-IN" sz="3200" dirty="0"/>
              <a:t>In Power BI desktop</a:t>
            </a:r>
          </a:p>
          <a:p>
            <a:pPr marL="571500" indent="-571500">
              <a:lnSpc>
                <a:spcPct val="150000"/>
              </a:lnSpc>
              <a:buFont typeface="Wingdings" panose="05000000000000000000" pitchFamily="2" charset="2"/>
              <a:buChar char="Ø"/>
            </a:pPr>
            <a:r>
              <a:rPr lang="en-IN" sz="2800" dirty="0"/>
              <a:t>Sales Data By Country</a:t>
            </a:r>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r>
              <a:rPr lang="en-IN" sz="2800" dirty="0" err="1"/>
              <a:t>Modeling</a:t>
            </a:r>
            <a:r>
              <a:rPr lang="en-IN" sz="2800" dirty="0"/>
              <a:t> -&gt; Manage Roles</a:t>
            </a:r>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4491C9D-B4B3-9C40-84AA-3AB3FFC59A49}"/>
              </a:ext>
            </a:extLst>
          </p:cNvPr>
          <p:cNvPicPr>
            <a:picLocks noChangeAspect="1"/>
          </p:cNvPicPr>
          <p:nvPr/>
        </p:nvPicPr>
        <p:blipFill>
          <a:blip r:embed="rId5"/>
          <a:stretch>
            <a:fillRect/>
          </a:stretch>
        </p:blipFill>
        <p:spPr>
          <a:xfrm>
            <a:off x="3200400" y="2705100"/>
            <a:ext cx="5943600" cy="487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690FE1CA-0E24-7A64-57DF-066A66889D69}"/>
              </a:ext>
            </a:extLst>
          </p:cNvPr>
          <p:cNvPicPr>
            <a:picLocks noChangeAspect="1"/>
          </p:cNvPicPr>
          <p:nvPr/>
        </p:nvPicPr>
        <p:blipFill>
          <a:blip r:embed="rId6"/>
          <a:stretch>
            <a:fillRect/>
          </a:stretch>
        </p:blipFill>
        <p:spPr>
          <a:xfrm>
            <a:off x="4918604" y="8508338"/>
            <a:ext cx="8321761" cy="1588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1A7F22D5-83AA-69BE-2C11-C4A4A3C52907}"/>
              </a:ext>
            </a:extLst>
          </p:cNvPr>
          <p:cNvSpPr/>
          <p:nvPr/>
        </p:nvSpPr>
        <p:spPr>
          <a:xfrm>
            <a:off x="10591800" y="8926416"/>
            <a:ext cx="1080000" cy="1170083"/>
          </a:xfrm>
          <a:prstGeom prst="rect">
            <a:avLst/>
          </a:prstGeom>
          <a:solidFill>
            <a:schemeClr val="bg1">
              <a:alpha val="5000"/>
            </a:scheme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E71224"/>
              </a:solidFill>
            </a:endParaRPr>
          </a:p>
        </p:txBody>
      </p:sp>
    </p:spTree>
    <p:extLst>
      <p:ext uri="{BB962C8B-B14F-4D97-AF65-F5344CB8AC3E}">
        <p14:creationId xmlns:p14="http://schemas.microsoft.com/office/powerpoint/2010/main" val="1313673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BD231-69BE-9F8D-859F-C5C4C1E23D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4945C1-DD5C-604C-8EA7-9E99441BFE4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200854E7-0AA3-FF8E-8C5E-797F234C3689}"/>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E87252CE-E633-E8F7-214C-0C4BBE02C6E4}"/>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1D105671-63B4-3F78-8CDC-3457DA1E10D6}"/>
              </a:ext>
            </a:extLst>
          </p:cNvPr>
          <p:cNvSpPr txBox="1"/>
          <p:nvPr/>
        </p:nvSpPr>
        <p:spPr>
          <a:xfrm>
            <a:off x="2800965" y="190500"/>
            <a:ext cx="10439400" cy="8802410"/>
          </a:xfrm>
          <a:prstGeom prst="rect">
            <a:avLst/>
          </a:prstGeom>
          <a:noFill/>
        </p:spPr>
        <p:txBody>
          <a:bodyPr wrap="square">
            <a:spAutoFit/>
          </a:bodyPr>
          <a:lstStyle/>
          <a:p>
            <a:pPr algn="ctr"/>
            <a:r>
              <a:rPr lang="en-IN" sz="4800" b="1" dirty="0"/>
              <a:t>How To Create Static RLS</a:t>
            </a:r>
          </a:p>
          <a:p>
            <a:pPr algn="ctr"/>
            <a:endParaRPr lang="en-IN" sz="2800" b="1" dirty="0"/>
          </a:p>
          <a:p>
            <a:pPr>
              <a:lnSpc>
                <a:spcPct val="150000"/>
              </a:lnSpc>
            </a:pPr>
            <a:endParaRPr lang="en-IN" sz="2800" dirty="0"/>
          </a:p>
          <a:p>
            <a:pPr marL="571500" indent="-571500">
              <a:lnSpc>
                <a:spcPct val="150000"/>
              </a:lnSpc>
              <a:buFont typeface="Wingdings" panose="05000000000000000000" pitchFamily="2" charset="2"/>
              <a:buChar char="Ø"/>
            </a:pPr>
            <a:endParaRPr lang="en-IN" sz="2800" dirty="0"/>
          </a:p>
          <a:p>
            <a:pPr>
              <a:lnSpc>
                <a:spcPct val="150000"/>
              </a:lnSpc>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a:lnSpc>
                <a:spcPct val="150000"/>
              </a:lnSpc>
            </a:pPr>
            <a:endParaRPr lang="en-IN" sz="2800" dirty="0"/>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DCE0038-6C19-E78E-1C75-DF046F172729}"/>
              </a:ext>
            </a:extLst>
          </p:cNvPr>
          <p:cNvPicPr>
            <a:picLocks noChangeAspect="1"/>
          </p:cNvPicPr>
          <p:nvPr/>
        </p:nvPicPr>
        <p:blipFill>
          <a:blip r:embed="rId5"/>
          <a:stretch>
            <a:fillRect/>
          </a:stretch>
        </p:blipFill>
        <p:spPr>
          <a:xfrm>
            <a:off x="2820630" y="2324100"/>
            <a:ext cx="10112616" cy="5921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71230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B9E2-0C5D-18FB-76C2-9E7EFAF37F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47017F-0CD9-5FCE-55D9-97817B1F54D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DB4D4623-5D61-4346-F8D1-155C4DF49020}"/>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C387CD25-65EE-E6DC-12D0-030B0498EBF0}"/>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9B9C5E3E-62D7-C6C3-24EE-3FADAB40ADC8}"/>
              </a:ext>
            </a:extLst>
          </p:cNvPr>
          <p:cNvSpPr txBox="1"/>
          <p:nvPr/>
        </p:nvSpPr>
        <p:spPr>
          <a:xfrm>
            <a:off x="2800965" y="190500"/>
            <a:ext cx="10439400" cy="10525958"/>
          </a:xfrm>
          <a:prstGeom prst="rect">
            <a:avLst/>
          </a:prstGeom>
          <a:noFill/>
        </p:spPr>
        <p:txBody>
          <a:bodyPr wrap="square">
            <a:spAutoFit/>
          </a:bodyPr>
          <a:lstStyle/>
          <a:p>
            <a:pPr algn="ctr"/>
            <a:r>
              <a:rPr lang="en-IN" sz="4800" b="1" dirty="0"/>
              <a:t>How To Create Static RLS</a:t>
            </a:r>
          </a:p>
          <a:p>
            <a:pPr algn="ctr"/>
            <a:endParaRPr lang="en-IN" sz="4800" b="1" dirty="0"/>
          </a:p>
          <a:p>
            <a:pPr marL="457200" indent="-457200">
              <a:buFont typeface="Wingdings" panose="05000000000000000000" pitchFamily="2" charset="2"/>
              <a:buChar char="Ø"/>
            </a:pPr>
            <a:r>
              <a:rPr lang="en-IN" sz="3200" dirty="0"/>
              <a:t>Click On View As Role and Click On RLS</a:t>
            </a:r>
          </a:p>
          <a:p>
            <a:pPr marL="457200" indent="-457200">
              <a:buFont typeface="Wingdings" panose="05000000000000000000" pitchFamily="2" charset="2"/>
              <a:buChar char="Ø"/>
            </a:pPr>
            <a:r>
              <a:rPr lang="en-IN" sz="3200" dirty="0"/>
              <a:t>It shows Sales by Country for Canada Only.</a:t>
            </a:r>
          </a:p>
          <a:p>
            <a:pPr algn="ctr"/>
            <a:endParaRPr lang="en-IN" sz="2800" b="1" dirty="0"/>
          </a:p>
          <a:p>
            <a:pPr>
              <a:lnSpc>
                <a:spcPct val="150000"/>
              </a:lnSpc>
            </a:pPr>
            <a:endParaRPr lang="en-IN" sz="2800" dirty="0"/>
          </a:p>
          <a:p>
            <a:pPr marL="571500" indent="-571500">
              <a:lnSpc>
                <a:spcPct val="150000"/>
              </a:lnSpc>
              <a:buFont typeface="Wingdings" panose="05000000000000000000" pitchFamily="2" charset="2"/>
              <a:buChar char="Ø"/>
            </a:pPr>
            <a:endParaRPr lang="en-IN" sz="2800" dirty="0"/>
          </a:p>
          <a:p>
            <a:pPr>
              <a:lnSpc>
                <a:spcPct val="150000"/>
              </a:lnSpc>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marL="571500" indent="-571500">
              <a:lnSpc>
                <a:spcPct val="150000"/>
              </a:lnSpc>
              <a:buFont typeface="Wingdings" panose="05000000000000000000" pitchFamily="2" charset="2"/>
              <a:buChar char="Ø"/>
            </a:pPr>
            <a:endParaRPr lang="en-IN" sz="2800" dirty="0"/>
          </a:p>
          <a:p>
            <a:pPr>
              <a:lnSpc>
                <a:spcPct val="150000"/>
              </a:lnSpc>
            </a:pPr>
            <a:endParaRPr lang="en-IN" sz="2800" dirty="0"/>
          </a:p>
          <a:p>
            <a:pPr>
              <a:lnSpc>
                <a:spcPct val="150000"/>
              </a:lnSpc>
            </a:pPr>
            <a:endParaRPr lang="en-IN" sz="2800" dirty="0"/>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9FB991F-73CF-CC4A-5B50-B05970A561A6}"/>
              </a:ext>
            </a:extLst>
          </p:cNvPr>
          <p:cNvPicPr>
            <a:picLocks noChangeAspect="1"/>
          </p:cNvPicPr>
          <p:nvPr/>
        </p:nvPicPr>
        <p:blipFill>
          <a:blip r:embed="rId5"/>
          <a:stretch>
            <a:fillRect/>
          </a:stretch>
        </p:blipFill>
        <p:spPr>
          <a:xfrm>
            <a:off x="10896600" y="1943100"/>
            <a:ext cx="4179728" cy="4675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D6D9AA88-B819-4EE5-1244-9B8884567EF2}"/>
              </a:ext>
            </a:extLst>
          </p:cNvPr>
          <p:cNvPicPr>
            <a:picLocks noChangeAspect="1"/>
          </p:cNvPicPr>
          <p:nvPr/>
        </p:nvPicPr>
        <p:blipFill>
          <a:blip r:embed="rId6"/>
          <a:stretch>
            <a:fillRect/>
          </a:stretch>
        </p:blipFill>
        <p:spPr>
          <a:xfrm>
            <a:off x="3228878" y="3924300"/>
            <a:ext cx="5695335" cy="495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9482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AE48B-AA78-523F-FDAA-8FFB20737A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B2CF33-DF1F-DD25-8542-EFD094D24B0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64230089-31A1-0400-68E6-5225FD3CA870}"/>
              </a:ext>
            </a:extLst>
          </p:cNvPr>
          <p:cNvSpPr txBox="1"/>
          <p:nvPr/>
        </p:nvSpPr>
        <p:spPr>
          <a:xfrm>
            <a:off x="14706600" y="598632"/>
            <a:ext cx="3276600" cy="423193"/>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BI SERVICE</a:t>
            </a:r>
          </a:p>
        </p:txBody>
      </p:sp>
      <p:sp>
        <p:nvSpPr>
          <p:cNvPr id="8" name="Freeform 8">
            <a:extLst>
              <a:ext uri="{FF2B5EF4-FFF2-40B4-BE49-F238E27FC236}">
                <a16:creationId xmlns:a16="http://schemas.microsoft.com/office/drawing/2014/main" id="{3431ECB5-642D-B090-2D75-37DDCF8A9B58}"/>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487D5DEC-12FF-BD73-6C0D-CB931AD54897}"/>
              </a:ext>
            </a:extLst>
          </p:cNvPr>
          <p:cNvSpPr txBox="1"/>
          <p:nvPr/>
        </p:nvSpPr>
        <p:spPr>
          <a:xfrm>
            <a:off x="2255275" y="340787"/>
            <a:ext cx="12362835" cy="5878532"/>
          </a:xfrm>
          <a:prstGeom prst="rect">
            <a:avLst/>
          </a:prstGeom>
          <a:noFill/>
        </p:spPr>
        <p:txBody>
          <a:bodyPr wrap="square">
            <a:spAutoFit/>
          </a:bodyPr>
          <a:lstStyle/>
          <a:p>
            <a:pPr algn="ctr"/>
            <a:r>
              <a:rPr lang="en-IN" sz="4800" b="1" dirty="0"/>
              <a:t>DEPLOYMENT PIPELINE</a:t>
            </a:r>
          </a:p>
          <a:p>
            <a:endParaRPr lang="en-IN" sz="4800" b="1" dirty="0"/>
          </a:p>
          <a:p>
            <a:pPr marL="571500" indent="-571500">
              <a:lnSpc>
                <a:spcPct val="150000"/>
              </a:lnSpc>
              <a:buFont typeface="Wingdings" panose="05000000000000000000" pitchFamily="2" charset="2"/>
              <a:buChar char="Ø"/>
            </a:pPr>
            <a:r>
              <a:rPr lang="en-IN" sz="2800" dirty="0"/>
              <a:t>Deployment Pipeline is a feature that helps you manage and move reports from development to production in a structured way.</a:t>
            </a:r>
          </a:p>
          <a:p>
            <a:pPr marL="571500" indent="-571500">
              <a:lnSpc>
                <a:spcPct val="150000"/>
              </a:lnSpc>
              <a:buFont typeface="Wingdings" panose="05000000000000000000" pitchFamily="2" charset="2"/>
              <a:buChar char="Ø"/>
            </a:pPr>
            <a:r>
              <a:rPr lang="en-IN" sz="2800" dirty="0"/>
              <a:t>Deployment Pipeline has three stages :</a:t>
            </a:r>
          </a:p>
          <a:p>
            <a:pPr>
              <a:lnSpc>
                <a:spcPct val="150000"/>
              </a:lnSpc>
            </a:pPr>
            <a:endParaRPr lang="en-IN" sz="2800" dirty="0"/>
          </a:p>
          <a:p>
            <a:pPr algn="ctr"/>
            <a:endParaRPr lang="en-IN" sz="4000" b="1" dirty="0">
              <a:solidFill>
                <a:schemeClr val="tx1"/>
              </a:solidFill>
            </a:endParaRPr>
          </a:p>
          <a:p>
            <a:endParaRPr lang="en-IN" sz="2400" b="1" dirty="0"/>
          </a:p>
          <a:p>
            <a:pPr algn="just"/>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Everything you must know before getting started with deployment pipelines -  Ignatiuz">
            <a:extLst>
              <a:ext uri="{FF2B5EF4-FFF2-40B4-BE49-F238E27FC236}">
                <a16:creationId xmlns:a16="http://schemas.microsoft.com/office/drawing/2014/main" id="{FEC176DE-61D9-E50E-97A2-3E22E401DA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305300"/>
            <a:ext cx="9753600"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5050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sp>
      <p:sp>
        <p:nvSpPr>
          <p:cNvPr id="3" name="Freeform 3"/>
          <p:cNvSpPr/>
          <p:nvPr/>
        </p:nvSpPr>
        <p:spPr>
          <a:xfrm>
            <a:off x="1431894" y="1629612"/>
            <a:ext cx="15979806" cy="8229600"/>
          </a:xfrm>
          <a:custGeom>
            <a:avLst/>
            <a:gdLst/>
            <a:ahLst/>
            <a:cxnLst/>
            <a:rect l="l" t="t" r="r" b="b"/>
            <a:pathLst>
              <a:path w="15979806" h="8229600">
                <a:moveTo>
                  <a:pt x="0" y="0"/>
                </a:moveTo>
                <a:lnTo>
                  <a:pt x="15979806" y="0"/>
                </a:lnTo>
                <a:lnTo>
                  <a:pt x="15979806" y="8229600"/>
                </a:lnTo>
                <a:lnTo>
                  <a:pt x="0" y="8229600"/>
                </a:lnTo>
                <a:lnTo>
                  <a:pt x="0" y="0"/>
                </a:lnTo>
                <a:close/>
              </a:path>
            </a:pathLst>
          </a:custGeom>
          <a:blipFill>
            <a:blip r:embed="rId3"/>
            <a:stretch>
              <a:fillRect/>
            </a:stretch>
          </a:blipFill>
        </p:spPr>
      </p:sp>
      <p:sp>
        <p:nvSpPr>
          <p:cNvPr id="4" name="Freeform 4"/>
          <p:cNvSpPr/>
          <p:nvPr/>
        </p:nvSpPr>
        <p:spPr>
          <a:xfrm rot="-715413">
            <a:off x="2494659" y="489183"/>
            <a:ext cx="2375894" cy="2280858"/>
          </a:xfrm>
          <a:custGeom>
            <a:avLst/>
            <a:gdLst/>
            <a:ahLst/>
            <a:cxnLst/>
            <a:rect l="l" t="t" r="r" b="b"/>
            <a:pathLst>
              <a:path w="2375894" h="2280858">
                <a:moveTo>
                  <a:pt x="0" y="0"/>
                </a:moveTo>
                <a:lnTo>
                  <a:pt x="2375893" y="0"/>
                </a:lnTo>
                <a:lnTo>
                  <a:pt x="2375893" y="2280858"/>
                </a:lnTo>
                <a:lnTo>
                  <a:pt x="0" y="2280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004802" y="1831186"/>
            <a:ext cx="2406898" cy="2319374"/>
          </a:xfrm>
          <a:custGeom>
            <a:avLst/>
            <a:gdLst/>
            <a:ahLst/>
            <a:cxnLst/>
            <a:rect l="l" t="t" r="r" b="b"/>
            <a:pathLst>
              <a:path w="2406898" h="2319374">
                <a:moveTo>
                  <a:pt x="0" y="0"/>
                </a:moveTo>
                <a:lnTo>
                  <a:pt x="2406898" y="0"/>
                </a:lnTo>
                <a:lnTo>
                  <a:pt x="2406898" y="2319374"/>
                </a:lnTo>
                <a:lnTo>
                  <a:pt x="0" y="23193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3710" y="5520137"/>
            <a:ext cx="3719618" cy="4114800"/>
          </a:xfrm>
          <a:custGeom>
            <a:avLst/>
            <a:gdLst/>
            <a:ahLst/>
            <a:cxnLst/>
            <a:rect l="l" t="t" r="r" b="b"/>
            <a:pathLst>
              <a:path w="3719618" h="4114800">
                <a:moveTo>
                  <a:pt x="0" y="0"/>
                </a:moveTo>
                <a:lnTo>
                  <a:pt x="3719619" y="0"/>
                </a:lnTo>
                <a:lnTo>
                  <a:pt x="371961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5073816" y="3889939"/>
            <a:ext cx="8688208" cy="3687598"/>
          </a:xfrm>
          <a:prstGeom prst="rect">
            <a:avLst/>
          </a:prstGeom>
        </p:spPr>
        <p:txBody>
          <a:bodyPr lIns="0" tIns="0" rIns="0" bIns="0" rtlCol="0" anchor="t">
            <a:spAutoFit/>
          </a:bodyPr>
          <a:lstStyle/>
          <a:p>
            <a:pPr marL="0" lvl="0" indent="0" algn="ctr">
              <a:lnSpc>
                <a:spcPts val="13373"/>
              </a:lnSpc>
            </a:pPr>
            <a:r>
              <a:rPr lang="en-US" sz="16716" spc="501">
                <a:solidFill>
                  <a:srgbClr val="000000"/>
                </a:solidFill>
                <a:latin typeface="Autograph"/>
                <a:ea typeface="Autograph"/>
                <a:cs typeface="Autograph"/>
                <a:sym typeface="Autograph"/>
              </a:rPr>
              <a:t>THANK YOU</a:t>
            </a:r>
          </a:p>
        </p:txBody>
      </p:sp>
      <p:sp>
        <p:nvSpPr>
          <p:cNvPr id="8" name="Freeform 8"/>
          <p:cNvSpPr/>
          <p:nvPr/>
        </p:nvSpPr>
        <p:spPr>
          <a:xfrm>
            <a:off x="14528574" y="6603127"/>
            <a:ext cx="2883126" cy="2997579"/>
          </a:xfrm>
          <a:custGeom>
            <a:avLst/>
            <a:gdLst/>
            <a:ahLst/>
            <a:cxnLst/>
            <a:rect l="l" t="t" r="r" b="b"/>
            <a:pathLst>
              <a:path w="2883126" h="2997579">
                <a:moveTo>
                  <a:pt x="0" y="0"/>
                </a:moveTo>
                <a:lnTo>
                  <a:pt x="2883126" y="0"/>
                </a:lnTo>
                <a:lnTo>
                  <a:pt x="2883126" y="2997580"/>
                </a:lnTo>
                <a:lnTo>
                  <a:pt x="0" y="29975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3CF0F-9F69-E783-FEC6-B7EC6E22BB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9D9E93-484F-E35B-ED2E-A5B6ADB14FF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55" b="-38755"/>
            </a:stretch>
          </a:blipFill>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5">
            <a:extLst>
              <a:ext uri="{FF2B5EF4-FFF2-40B4-BE49-F238E27FC236}">
                <a16:creationId xmlns:a16="http://schemas.microsoft.com/office/drawing/2014/main" id="{62F0A579-2501-3FC1-0B55-C6BC4B632B25}"/>
              </a:ext>
            </a:extLst>
          </p:cNvPr>
          <p:cNvSpPr txBox="1"/>
          <p:nvPr/>
        </p:nvSpPr>
        <p:spPr>
          <a:xfrm>
            <a:off x="14630400" y="266700"/>
            <a:ext cx="3276600" cy="884858"/>
          </a:xfrm>
          <a:prstGeom prst="rect">
            <a:avLst/>
          </a:prstGeom>
        </p:spPr>
        <p:txBody>
          <a:bodyPr wrap="square" lIns="0" tIns="0" rIns="0" bIns="0" rtlCol="0" anchor="t">
            <a:spAutoFit/>
          </a:bodyPr>
          <a:lstStyle/>
          <a:p>
            <a:pPr marL="0" lvl="0" indent="0" algn="ctr">
              <a:lnSpc>
                <a:spcPct val="150000"/>
              </a:lnSpc>
              <a:spcBef>
                <a:spcPct val="0"/>
              </a:spcBef>
            </a:pPr>
            <a:r>
              <a:rPr lang="en-US" sz="2000" dirty="0">
                <a:solidFill>
                  <a:srgbClr val="000000"/>
                </a:solidFill>
                <a:latin typeface="Autograph"/>
                <a:ea typeface="Autograph"/>
                <a:cs typeface="Autograph"/>
                <a:sym typeface="Autograph"/>
              </a:rPr>
              <a:t>POWER QUERY EDITOR</a:t>
            </a:r>
          </a:p>
          <a:p>
            <a:pPr marL="0" lvl="0" indent="0" algn="ctr">
              <a:lnSpc>
                <a:spcPct val="150000"/>
              </a:lnSpc>
              <a:spcBef>
                <a:spcPct val="0"/>
              </a:spcBef>
            </a:pPr>
            <a:r>
              <a:rPr lang="en-US" sz="2000" u="none" strike="noStrike" dirty="0">
                <a:solidFill>
                  <a:srgbClr val="000000"/>
                </a:solidFill>
                <a:latin typeface="Autograph"/>
                <a:ea typeface="Autograph"/>
                <a:cs typeface="Autograph"/>
                <a:sym typeface="Autograph"/>
              </a:rPr>
              <a:t>HOME</a:t>
            </a:r>
          </a:p>
        </p:txBody>
      </p:sp>
      <p:sp>
        <p:nvSpPr>
          <p:cNvPr id="8" name="Freeform 8">
            <a:extLst>
              <a:ext uri="{FF2B5EF4-FFF2-40B4-BE49-F238E27FC236}">
                <a16:creationId xmlns:a16="http://schemas.microsoft.com/office/drawing/2014/main" id="{2BB73658-6F36-B269-AC60-4A7173C2E2D7}"/>
              </a:ext>
            </a:extLst>
          </p:cNvPr>
          <p:cNvSpPr/>
          <p:nvPr/>
        </p:nvSpPr>
        <p:spPr>
          <a:xfrm>
            <a:off x="862418" y="0"/>
            <a:ext cx="1166730" cy="1620459"/>
          </a:xfrm>
          <a:custGeom>
            <a:avLst/>
            <a:gdLst/>
            <a:ahLst/>
            <a:cxnLst/>
            <a:rect l="l" t="t" r="r" b="b"/>
            <a:pathLst>
              <a:path w="1166730" h="1620459">
                <a:moveTo>
                  <a:pt x="0" y="0"/>
                </a:moveTo>
                <a:lnTo>
                  <a:pt x="1166730" y="0"/>
                </a:lnTo>
                <a:lnTo>
                  <a:pt x="1166730" y="1620459"/>
                </a:lnTo>
                <a:lnTo>
                  <a:pt x="0" y="1620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DC3654E4-B451-0E20-1572-08B5B92235C6}"/>
              </a:ext>
            </a:extLst>
          </p:cNvPr>
          <p:cNvSpPr txBox="1"/>
          <p:nvPr/>
        </p:nvSpPr>
        <p:spPr>
          <a:xfrm>
            <a:off x="1828800" y="1861397"/>
            <a:ext cx="6400800" cy="7848302"/>
          </a:xfrm>
          <a:prstGeom prst="rect">
            <a:avLst/>
          </a:prstGeom>
          <a:noFill/>
        </p:spPr>
        <p:txBody>
          <a:bodyPr wrap="square">
            <a:spAutoFit/>
          </a:bodyPr>
          <a:lstStyle/>
          <a:p>
            <a:pPr marL="285750" indent="-285750">
              <a:buFont typeface="Wingdings" panose="05000000000000000000" pitchFamily="2" charset="2"/>
              <a:buChar char="Ø"/>
            </a:pPr>
            <a:r>
              <a:rPr lang="en-IN" sz="2400" b="1" dirty="0">
                <a:solidFill>
                  <a:schemeClr val="tx1"/>
                </a:solidFill>
              </a:rPr>
              <a:t>DATA SOURCE SETTING</a:t>
            </a:r>
          </a:p>
          <a:p>
            <a:endParaRPr lang="en-IN" sz="2400" b="1" dirty="0">
              <a:solidFill>
                <a:schemeClr val="tx1"/>
              </a:solidFill>
            </a:endParaRPr>
          </a:p>
          <a:p>
            <a:pPr marL="342900" indent="-342900" algn="just">
              <a:buFont typeface="Arial" panose="020B0604020202020204" pitchFamily="34" charset="0"/>
              <a:buChar char="•"/>
            </a:pPr>
            <a:r>
              <a:rPr lang="en-IN" sz="2400" dirty="0">
                <a:solidFill>
                  <a:schemeClr val="tx1"/>
                </a:solidFill>
              </a:rPr>
              <a:t>IT ALLOWS YOU TO MANAGE THE CONNECTIONS TO YOUR DATA SOURCES – INCLUDING CREDENTIALS , PRIVACY LEVELS AND SOURCE PATHS.</a:t>
            </a:r>
          </a:p>
          <a:p>
            <a:pPr marL="285750" indent="-285750" algn="just">
              <a:buFont typeface="Wingdings" panose="05000000000000000000" pitchFamily="2" charset="2"/>
              <a:buChar char="§"/>
            </a:pPr>
            <a:endParaRPr lang="en-IN" sz="2400" dirty="0">
              <a:solidFill>
                <a:schemeClr val="tx1"/>
              </a:solidFill>
            </a:endParaRPr>
          </a:p>
          <a:p>
            <a:pPr algn="just"/>
            <a:endParaRPr lang="en-IN" sz="2400" dirty="0">
              <a:solidFill>
                <a:schemeClr val="tx1"/>
              </a:solidFill>
            </a:endParaRPr>
          </a:p>
          <a:p>
            <a:pPr algn="just"/>
            <a:endParaRPr lang="en-IN" sz="2400" dirty="0"/>
          </a:p>
          <a:p>
            <a:pPr algn="just"/>
            <a:endParaRPr lang="en-IN" sz="2400" dirty="0">
              <a:solidFill>
                <a:schemeClr val="tx1"/>
              </a:solidFill>
            </a:endParaRPr>
          </a:p>
          <a:p>
            <a:pPr algn="just"/>
            <a:endParaRPr lang="en-IN" sz="2400" dirty="0">
              <a:solidFill>
                <a:schemeClr val="tx1"/>
              </a:solidFill>
            </a:endParaRPr>
          </a:p>
          <a:p>
            <a:pPr marL="285750" indent="-285750" algn="just">
              <a:buFont typeface="Wingdings" panose="05000000000000000000" pitchFamily="2" charset="2"/>
              <a:buChar char="§"/>
            </a:pPr>
            <a:endParaRPr lang="en-IN" sz="2400" dirty="0">
              <a:solidFill>
                <a:schemeClr val="tx1"/>
              </a:solidFill>
            </a:endParaRPr>
          </a:p>
          <a:p>
            <a:pPr marL="285750" indent="-285750" algn="just">
              <a:buFont typeface="Wingdings" panose="05000000000000000000" pitchFamily="2" charset="2"/>
              <a:buChar char="§"/>
            </a:pPr>
            <a:endParaRPr lang="en-IN" sz="2400" dirty="0">
              <a:solidFill>
                <a:schemeClr val="tx1"/>
              </a:solidFill>
            </a:endParaRPr>
          </a:p>
          <a:p>
            <a:pPr marL="285750" indent="-285750" algn="just">
              <a:buFont typeface="Wingdings" panose="05000000000000000000" pitchFamily="2" charset="2"/>
              <a:buChar char="Ø"/>
            </a:pPr>
            <a:r>
              <a:rPr lang="en-IN" sz="2400" b="1" dirty="0">
                <a:solidFill>
                  <a:schemeClr val="tx1"/>
                </a:solidFill>
              </a:rPr>
              <a:t>MANAGE PARAMETERS</a:t>
            </a:r>
          </a:p>
          <a:p>
            <a:pPr algn="just"/>
            <a:endParaRPr lang="en-IN" sz="2400" b="1" dirty="0">
              <a:solidFill>
                <a:schemeClr val="tx1"/>
              </a:solidFill>
            </a:endParaRPr>
          </a:p>
          <a:p>
            <a:pPr marL="342900" indent="-342900" algn="just">
              <a:buFont typeface="Arial" panose="020B0604020202020204" pitchFamily="34" charset="0"/>
              <a:buChar char="•"/>
            </a:pPr>
            <a:r>
              <a:rPr lang="en-IN" sz="2400" dirty="0">
                <a:solidFill>
                  <a:schemeClr val="tx1"/>
                </a:solidFill>
              </a:rPr>
              <a:t>IT IS UESD TO CREATE , EDIT AND MANAGE PARAMETERS THAT CAN MAKE YOUR QUERIES DYNAMIC AND REUSABLE.</a:t>
            </a:r>
          </a:p>
          <a:p>
            <a:pPr marL="285750" indent="-285750" algn="just">
              <a:buFont typeface="Wingdings" panose="05000000000000000000" pitchFamily="2" charset="2"/>
              <a:buChar char="§"/>
            </a:pPr>
            <a:endParaRPr lang="en-IN" sz="2400" dirty="0">
              <a:solidFill>
                <a:schemeClr val="tx1"/>
              </a:solidFill>
            </a:endParaRPr>
          </a:p>
          <a:p>
            <a:pPr marL="285750" indent="-285750" algn="just">
              <a:buFont typeface="Wingdings" panose="05000000000000000000" pitchFamily="2" charset="2"/>
              <a:buChar char="§"/>
            </a:pPr>
            <a:endParaRPr lang="en-IN" sz="2400" dirty="0">
              <a:solidFill>
                <a:schemeClr val="tx1"/>
              </a:solidFill>
            </a:endParaRPr>
          </a:p>
          <a:p>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8402176-CD60-EB67-91BF-F5E3D9E34CAB}"/>
              </a:ext>
            </a:extLst>
          </p:cNvPr>
          <p:cNvPicPr>
            <a:picLocks noChangeAspect="1"/>
          </p:cNvPicPr>
          <p:nvPr/>
        </p:nvPicPr>
        <p:blipFill>
          <a:blip r:embed="rId5"/>
          <a:stretch>
            <a:fillRect/>
          </a:stretch>
        </p:blipFill>
        <p:spPr>
          <a:xfrm>
            <a:off x="8839200" y="1594723"/>
            <a:ext cx="5437556" cy="44835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9A751305-46FD-8859-E8E2-681227474C42}"/>
              </a:ext>
            </a:extLst>
          </p:cNvPr>
          <p:cNvPicPr>
            <a:picLocks noChangeAspect="1"/>
          </p:cNvPicPr>
          <p:nvPr/>
        </p:nvPicPr>
        <p:blipFill>
          <a:blip r:embed="rId6"/>
          <a:stretch>
            <a:fillRect/>
          </a:stretch>
        </p:blipFill>
        <p:spPr>
          <a:xfrm>
            <a:off x="9144000" y="6655554"/>
            <a:ext cx="5437556" cy="3054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586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14880</TotalTime>
  <Words>4553</Words>
  <Application>Microsoft Office PowerPoint</Application>
  <PresentationFormat>Custom</PresentationFormat>
  <Paragraphs>1337</Paragraphs>
  <Slides>88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Wingdings</vt:lpstr>
      <vt:lpstr>Arial</vt:lpstr>
      <vt:lpstr>Autograph</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Yellow Cute Paper Abstract Background Group Project  Presentation</dc:title>
  <dc:creator>TANAYA NARVEKAR</dc:creator>
  <cp:lastModifiedBy>TANAYA NARVEKAR</cp:lastModifiedBy>
  <cp:revision>77</cp:revision>
  <dcterms:created xsi:type="dcterms:W3CDTF">2006-08-16T00:00:00Z</dcterms:created>
  <dcterms:modified xsi:type="dcterms:W3CDTF">2025-06-22T16:12:04Z</dcterms:modified>
  <dc:identifier>DAGm9a_eBQ0</dc:identifier>
</cp:coreProperties>
</file>